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37"/>
  </p:notesMasterIdLst>
  <p:sldIdLst>
    <p:sldId id="256" r:id="rId2"/>
    <p:sldId id="257" r:id="rId3"/>
    <p:sldId id="262" r:id="rId4"/>
    <p:sldId id="263" r:id="rId5"/>
    <p:sldId id="340" r:id="rId6"/>
    <p:sldId id="341" r:id="rId7"/>
    <p:sldId id="266" r:id="rId8"/>
    <p:sldId id="343" r:id="rId9"/>
    <p:sldId id="344" r:id="rId10"/>
    <p:sldId id="284" r:id="rId11"/>
    <p:sldId id="345" r:id="rId12"/>
    <p:sldId id="346" r:id="rId13"/>
    <p:sldId id="347" r:id="rId14"/>
    <p:sldId id="285" r:id="rId15"/>
    <p:sldId id="348" r:id="rId16"/>
    <p:sldId id="349" r:id="rId17"/>
    <p:sldId id="350" r:id="rId18"/>
    <p:sldId id="351" r:id="rId19"/>
    <p:sldId id="286" r:id="rId20"/>
    <p:sldId id="353" r:id="rId21"/>
    <p:sldId id="352" r:id="rId22"/>
    <p:sldId id="354" r:id="rId23"/>
    <p:sldId id="287" r:id="rId24"/>
    <p:sldId id="355" r:id="rId25"/>
    <p:sldId id="356" r:id="rId26"/>
    <p:sldId id="357" r:id="rId27"/>
    <p:sldId id="291" r:id="rId28"/>
    <p:sldId id="358" r:id="rId29"/>
    <p:sldId id="359" r:id="rId30"/>
    <p:sldId id="360" r:id="rId31"/>
    <p:sldId id="320" r:id="rId32"/>
    <p:sldId id="361" r:id="rId33"/>
    <p:sldId id="362" r:id="rId34"/>
    <p:sldId id="321" r:id="rId35"/>
    <p:sldId id="363" r:id="rId3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IBM Plex Sans" panose="020B0503050203000203" pitchFamily="34" charset="0"/>
      <p:regular r:id="rId39"/>
      <p:bold r:id="rId40"/>
      <p:italic r:id="rId41"/>
      <p:boldItalic r:id="rId42"/>
    </p:embeddedFont>
    <p:embeddedFont>
      <p:font typeface="IBM Plex Sans Medium" panose="020B0603050203000203" pitchFamily="34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9A3925-8482-4DDE-8324-626D0F9DD4A4}">
  <a:tblStyle styleId="{059A3925-8482-4DDE-8324-626D0F9DD4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1710476bc4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1710476bc4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>
          <a:extLst>
            <a:ext uri="{FF2B5EF4-FFF2-40B4-BE49-F238E27FC236}">
              <a16:creationId xmlns:a16="http://schemas.microsoft.com/office/drawing/2014/main" id="{84A3B9FD-BC22-62C2-AB30-D1279F33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808d40dd4_0_1:notes">
            <a:extLst>
              <a:ext uri="{FF2B5EF4-FFF2-40B4-BE49-F238E27FC236}">
                <a16:creationId xmlns:a16="http://schemas.microsoft.com/office/drawing/2014/main" id="{3B6948A2-68E7-EFB5-514B-71221B86A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808d40dd4_0_1:notes">
            <a:extLst>
              <a:ext uri="{FF2B5EF4-FFF2-40B4-BE49-F238E27FC236}">
                <a16:creationId xmlns:a16="http://schemas.microsoft.com/office/drawing/2014/main" id="{30B5EB51-6760-F5A7-AF9D-234A349D7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70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>
          <a:extLst>
            <a:ext uri="{FF2B5EF4-FFF2-40B4-BE49-F238E27FC236}">
              <a16:creationId xmlns:a16="http://schemas.microsoft.com/office/drawing/2014/main" id="{F45CB6CF-3F3C-13B5-5631-C7F448D4B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808d40dd4_0_1:notes">
            <a:extLst>
              <a:ext uri="{FF2B5EF4-FFF2-40B4-BE49-F238E27FC236}">
                <a16:creationId xmlns:a16="http://schemas.microsoft.com/office/drawing/2014/main" id="{8A34E39E-631C-903D-0699-CA6BCA96CD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808d40dd4_0_1:notes">
            <a:extLst>
              <a:ext uri="{FF2B5EF4-FFF2-40B4-BE49-F238E27FC236}">
                <a16:creationId xmlns:a16="http://schemas.microsoft.com/office/drawing/2014/main" id="{785F20CF-1B5B-98DA-62FD-B1B9478C09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7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11112B4F-2430-225E-D241-F099B15B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7186321D-195F-577A-EDC2-6AEC787632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CB036F4C-BE97-C319-9497-1B86D1BB5E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628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3808d40dd4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3808d40dd4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>
          <a:extLst>
            <a:ext uri="{FF2B5EF4-FFF2-40B4-BE49-F238E27FC236}">
              <a16:creationId xmlns:a16="http://schemas.microsoft.com/office/drawing/2014/main" id="{5C2E195C-7518-4619-81E0-7A6E88319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3808d40dd4_0_453:notes">
            <a:extLst>
              <a:ext uri="{FF2B5EF4-FFF2-40B4-BE49-F238E27FC236}">
                <a16:creationId xmlns:a16="http://schemas.microsoft.com/office/drawing/2014/main" id="{13CA07FE-0017-EE2E-5333-06FA0B24A3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3808d40dd4_0_453:notes">
            <a:extLst>
              <a:ext uri="{FF2B5EF4-FFF2-40B4-BE49-F238E27FC236}">
                <a16:creationId xmlns:a16="http://schemas.microsoft.com/office/drawing/2014/main" id="{F04DF1E8-CD37-932C-48A9-29717C4B6E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574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>
          <a:extLst>
            <a:ext uri="{FF2B5EF4-FFF2-40B4-BE49-F238E27FC236}">
              <a16:creationId xmlns:a16="http://schemas.microsoft.com/office/drawing/2014/main" id="{CF3931CE-D39D-7DF8-8D2F-2F127D58B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3808d40dd4_0_453:notes">
            <a:extLst>
              <a:ext uri="{FF2B5EF4-FFF2-40B4-BE49-F238E27FC236}">
                <a16:creationId xmlns:a16="http://schemas.microsoft.com/office/drawing/2014/main" id="{64F6CB56-90F6-93C1-481D-6911B1DCE5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3808d40dd4_0_453:notes">
            <a:extLst>
              <a:ext uri="{FF2B5EF4-FFF2-40B4-BE49-F238E27FC236}">
                <a16:creationId xmlns:a16="http://schemas.microsoft.com/office/drawing/2014/main" id="{BED72248-FCF3-F70E-7DDB-6C14860F24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864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>
          <a:extLst>
            <a:ext uri="{FF2B5EF4-FFF2-40B4-BE49-F238E27FC236}">
              <a16:creationId xmlns:a16="http://schemas.microsoft.com/office/drawing/2014/main" id="{84B53CDE-9D84-3330-78E4-5D800A9E6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3808d40dd4_0_453:notes">
            <a:extLst>
              <a:ext uri="{FF2B5EF4-FFF2-40B4-BE49-F238E27FC236}">
                <a16:creationId xmlns:a16="http://schemas.microsoft.com/office/drawing/2014/main" id="{7C382DB3-D936-A183-8DA7-5CD9FF2B6B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3808d40dd4_0_453:notes">
            <a:extLst>
              <a:ext uri="{FF2B5EF4-FFF2-40B4-BE49-F238E27FC236}">
                <a16:creationId xmlns:a16="http://schemas.microsoft.com/office/drawing/2014/main" id="{3465C97E-C824-DD62-0A2C-4F12E6F1AF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514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4510DA25-3ADB-C78D-F38C-812A0248A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72FA7F49-E34A-38F6-A5A1-F5BCF8F70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3CD7C1D9-3B1E-B67D-E4DE-BE5A6474F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612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710476bc4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710476bc4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>
          <a:extLst>
            <a:ext uri="{FF2B5EF4-FFF2-40B4-BE49-F238E27FC236}">
              <a16:creationId xmlns:a16="http://schemas.microsoft.com/office/drawing/2014/main" id="{DC613EBD-0745-023D-01E6-85931D162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3808d40dd4_0_453:notes">
            <a:extLst>
              <a:ext uri="{FF2B5EF4-FFF2-40B4-BE49-F238E27FC236}">
                <a16:creationId xmlns:a16="http://schemas.microsoft.com/office/drawing/2014/main" id="{63D88EF3-5EBB-E302-A900-36B639633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3808d40dd4_0_453:notes">
            <a:extLst>
              <a:ext uri="{FF2B5EF4-FFF2-40B4-BE49-F238E27FC236}">
                <a16:creationId xmlns:a16="http://schemas.microsoft.com/office/drawing/2014/main" id="{2D0CE034-FBEF-FB25-8A2F-8312F0870E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684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>
          <a:extLst>
            <a:ext uri="{FF2B5EF4-FFF2-40B4-BE49-F238E27FC236}">
              <a16:creationId xmlns:a16="http://schemas.microsoft.com/office/drawing/2014/main" id="{ADA27D04-AD38-45D7-55D0-560A37C7A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710476bc4_0_508:notes">
            <a:extLst>
              <a:ext uri="{FF2B5EF4-FFF2-40B4-BE49-F238E27FC236}">
                <a16:creationId xmlns:a16="http://schemas.microsoft.com/office/drawing/2014/main" id="{FDAADC04-0447-6B69-3797-6F4B7B3F1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710476bc4_0_508:notes">
            <a:extLst>
              <a:ext uri="{FF2B5EF4-FFF2-40B4-BE49-F238E27FC236}">
                <a16:creationId xmlns:a16="http://schemas.microsoft.com/office/drawing/2014/main" id="{2906174B-3127-7C1F-7716-DB43AE14F9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468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45406920-D580-8558-FB76-AC1F6CDAE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0188E64F-2C8B-C1E6-515D-383E0688A8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A1CE61FA-C2C9-0D38-545C-1D0D58D6A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76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808d40dd4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3808d40dd4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>
          <a:extLst>
            <a:ext uri="{FF2B5EF4-FFF2-40B4-BE49-F238E27FC236}">
              <a16:creationId xmlns:a16="http://schemas.microsoft.com/office/drawing/2014/main" id="{4A1219AA-BAC4-9F58-557E-29CC588E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808d40dd4_0_495:notes">
            <a:extLst>
              <a:ext uri="{FF2B5EF4-FFF2-40B4-BE49-F238E27FC236}">
                <a16:creationId xmlns:a16="http://schemas.microsoft.com/office/drawing/2014/main" id="{69490A0A-DC57-CE81-1CC6-8771E70D3E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3808d40dd4_0_495:notes">
            <a:extLst>
              <a:ext uri="{FF2B5EF4-FFF2-40B4-BE49-F238E27FC236}">
                <a16:creationId xmlns:a16="http://schemas.microsoft.com/office/drawing/2014/main" id="{5BB19839-C610-362D-C8F0-40D9AD094D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239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>
          <a:extLst>
            <a:ext uri="{FF2B5EF4-FFF2-40B4-BE49-F238E27FC236}">
              <a16:creationId xmlns:a16="http://schemas.microsoft.com/office/drawing/2014/main" id="{8144D994-F8FB-972F-17F2-C3B00010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808d40dd4_0_495:notes">
            <a:extLst>
              <a:ext uri="{FF2B5EF4-FFF2-40B4-BE49-F238E27FC236}">
                <a16:creationId xmlns:a16="http://schemas.microsoft.com/office/drawing/2014/main" id="{5F6BEBC6-BBFD-FA9E-467B-D4FBF042A9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3808d40dd4_0_495:notes">
            <a:extLst>
              <a:ext uri="{FF2B5EF4-FFF2-40B4-BE49-F238E27FC236}">
                <a16:creationId xmlns:a16="http://schemas.microsoft.com/office/drawing/2014/main" id="{DC565461-1202-6DA3-45D6-92F4ECC3A9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084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C1609CFA-8C41-96A8-B2F9-862DAC44A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225AF42C-B886-EB54-E0FE-642AA8D9D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340CF605-56A9-4016-2EB8-C742A38E55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612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38212783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38212783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>
          <a:extLst>
            <a:ext uri="{FF2B5EF4-FFF2-40B4-BE49-F238E27FC236}">
              <a16:creationId xmlns:a16="http://schemas.microsoft.com/office/drawing/2014/main" id="{2FBD7C26-ADF5-D1D0-2D4E-2743EF316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38212783df_0_0:notes">
            <a:extLst>
              <a:ext uri="{FF2B5EF4-FFF2-40B4-BE49-F238E27FC236}">
                <a16:creationId xmlns:a16="http://schemas.microsoft.com/office/drawing/2014/main" id="{0F5D7EC1-3E1A-05DE-CA2D-1B128C225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38212783df_0_0:notes">
            <a:extLst>
              <a:ext uri="{FF2B5EF4-FFF2-40B4-BE49-F238E27FC236}">
                <a16:creationId xmlns:a16="http://schemas.microsoft.com/office/drawing/2014/main" id="{CE1EB0C1-0745-C2FB-B7EB-DC246CED88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874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>
          <a:extLst>
            <a:ext uri="{FF2B5EF4-FFF2-40B4-BE49-F238E27FC236}">
              <a16:creationId xmlns:a16="http://schemas.microsoft.com/office/drawing/2014/main" id="{94143EC1-C276-327F-DC9C-783E85D19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38212783df_0_0:notes">
            <a:extLst>
              <a:ext uri="{FF2B5EF4-FFF2-40B4-BE49-F238E27FC236}">
                <a16:creationId xmlns:a16="http://schemas.microsoft.com/office/drawing/2014/main" id="{78B78912-F6ED-071F-2A4E-99A5BF76F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38212783df_0_0:notes">
            <a:extLst>
              <a:ext uri="{FF2B5EF4-FFF2-40B4-BE49-F238E27FC236}">
                <a16:creationId xmlns:a16="http://schemas.microsoft.com/office/drawing/2014/main" id="{6601C851-2998-A965-0537-8C4EB95BE3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756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>
          <a:extLst>
            <a:ext uri="{FF2B5EF4-FFF2-40B4-BE49-F238E27FC236}">
              <a16:creationId xmlns:a16="http://schemas.microsoft.com/office/drawing/2014/main" id="{8BE239AC-EC0A-513A-14A7-FAC9FC90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38212783df_0_0:notes">
            <a:extLst>
              <a:ext uri="{FF2B5EF4-FFF2-40B4-BE49-F238E27FC236}">
                <a16:creationId xmlns:a16="http://schemas.microsoft.com/office/drawing/2014/main" id="{8E0D489F-F99B-C1CD-77A6-ACCC3C7FC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38212783df_0_0:notes">
            <a:extLst>
              <a:ext uri="{FF2B5EF4-FFF2-40B4-BE49-F238E27FC236}">
                <a16:creationId xmlns:a16="http://schemas.microsoft.com/office/drawing/2014/main" id="{BBB77158-DC73-5E77-2F9E-9F492F0274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460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g1173cd25692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9" name="Google Shape;4249;g1173cd25692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7">
          <a:extLst>
            <a:ext uri="{FF2B5EF4-FFF2-40B4-BE49-F238E27FC236}">
              <a16:creationId xmlns:a16="http://schemas.microsoft.com/office/drawing/2014/main" id="{5BC9AB2A-A3A8-E374-C54F-CD9701907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g1173cd25692_0_1048:notes">
            <a:extLst>
              <a:ext uri="{FF2B5EF4-FFF2-40B4-BE49-F238E27FC236}">
                <a16:creationId xmlns:a16="http://schemas.microsoft.com/office/drawing/2014/main" id="{F23B216A-41DA-33DF-1EFE-C8EE52CA0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9" name="Google Shape;4249;g1173cd25692_0_1048:notes">
            <a:extLst>
              <a:ext uri="{FF2B5EF4-FFF2-40B4-BE49-F238E27FC236}">
                <a16:creationId xmlns:a16="http://schemas.microsoft.com/office/drawing/2014/main" id="{6343CF6B-C1BE-FEA2-7B5F-81E9B19D00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0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E3F82F27-3F96-1952-74BF-E435AFE7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AC9DA448-AFC2-C0A1-ED0F-A3102898BF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25F8A956-8A15-C820-2ACB-EA95C5F4BA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267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g146bcd6a36f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5" name="Google Shape;4255;g146bcd6a36f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3">
          <a:extLst>
            <a:ext uri="{FF2B5EF4-FFF2-40B4-BE49-F238E27FC236}">
              <a16:creationId xmlns:a16="http://schemas.microsoft.com/office/drawing/2014/main" id="{FAB10E63-1007-9F4E-3C50-24AE91A9A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g146bcd6a36f_0_777:notes">
            <a:extLst>
              <a:ext uri="{FF2B5EF4-FFF2-40B4-BE49-F238E27FC236}">
                <a16:creationId xmlns:a16="http://schemas.microsoft.com/office/drawing/2014/main" id="{2FE51E84-56D5-D010-5FFE-51DBFEE2F0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5" name="Google Shape;4255;g146bcd6a36f_0_777:notes">
            <a:extLst>
              <a:ext uri="{FF2B5EF4-FFF2-40B4-BE49-F238E27FC236}">
                <a16:creationId xmlns:a16="http://schemas.microsoft.com/office/drawing/2014/main" id="{253BEDD6-E2B1-7191-DD03-2857419182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09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>
          <a:extLst>
            <a:ext uri="{FF2B5EF4-FFF2-40B4-BE49-F238E27FC236}">
              <a16:creationId xmlns:a16="http://schemas.microsoft.com/office/drawing/2014/main" id="{FDFE7E71-018A-90FC-079B-A422C8AD0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>
            <a:extLst>
              <a:ext uri="{FF2B5EF4-FFF2-40B4-BE49-F238E27FC236}">
                <a16:creationId xmlns:a16="http://schemas.microsoft.com/office/drawing/2014/main" id="{1DA6AE76-E58E-B0F1-9EC2-49A63E068E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>
            <a:extLst>
              <a:ext uri="{FF2B5EF4-FFF2-40B4-BE49-F238E27FC236}">
                <a16:creationId xmlns:a16="http://schemas.microsoft.com/office/drawing/2014/main" id="{955FABCC-4784-818E-7A52-421A4090E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48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957E2082-FF55-66EE-D8AE-3CCB430C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02C891CA-CE08-4645-02FB-A105F5796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ACAF93D0-9D8B-CAC5-5B35-9F7F8B420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625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808d40dd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808d40dd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>
          <a:extLst>
            <a:ext uri="{FF2B5EF4-FFF2-40B4-BE49-F238E27FC236}">
              <a16:creationId xmlns:a16="http://schemas.microsoft.com/office/drawing/2014/main" id="{927A4C24-ACEB-ED2B-A48B-D4BC55F3E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808d40dd4_0_1:notes">
            <a:extLst>
              <a:ext uri="{FF2B5EF4-FFF2-40B4-BE49-F238E27FC236}">
                <a16:creationId xmlns:a16="http://schemas.microsoft.com/office/drawing/2014/main" id="{CBB13CDB-9D60-5CE7-12D4-A3E3B4360D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808d40dd4_0_1:notes">
            <a:extLst>
              <a:ext uri="{FF2B5EF4-FFF2-40B4-BE49-F238E27FC236}">
                <a16:creationId xmlns:a16="http://schemas.microsoft.com/office/drawing/2014/main" id="{032A634E-5E8C-4910-86BE-A89C6EDC7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764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>
          <a:extLst>
            <a:ext uri="{FF2B5EF4-FFF2-40B4-BE49-F238E27FC236}">
              <a16:creationId xmlns:a16="http://schemas.microsoft.com/office/drawing/2014/main" id="{596FFDAB-6C05-6D59-882F-B94C99AED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808d40dd4_0_1:notes">
            <a:extLst>
              <a:ext uri="{FF2B5EF4-FFF2-40B4-BE49-F238E27FC236}">
                <a16:creationId xmlns:a16="http://schemas.microsoft.com/office/drawing/2014/main" id="{7F66FD71-38FD-D734-3F72-8B8E8C01F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808d40dd4_0_1:notes">
            <a:extLst>
              <a:ext uri="{FF2B5EF4-FFF2-40B4-BE49-F238E27FC236}">
                <a16:creationId xmlns:a16="http://schemas.microsoft.com/office/drawing/2014/main" id="{7C60CBBB-E807-81C2-F068-E59FB0C4D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52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6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/>
          <p:nvPr/>
        </p:nvSpPr>
        <p:spPr>
          <a:xfrm>
            <a:off x="-650500" y="-832950"/>
            <a:ext cx="4289400" cy="4289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 rotWithShape="1">
          <a:blip r:embed="rId3">
            <a:alphaModFix/>
          </a:blip>
          <a:srcRect r="28886" b="34314"/>
          <a:stretch/>
        </p:blipFill>
        <p:spPr>
          <a:xfrm>
            <a:off x="6685800" y="3758425"/>
            <a:ext cx="2380825" cy="13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title" idx="2"/>
          </p:nvPr>
        </p:nvSpPr>
        <p:spPr>
          <a:xfrm>
            <a:off x="5198756" y="1168750"/>
            <a:ext cx="207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subTitle" idx="1"/>
          </p:nvPr>
        </p:nvSpPr>
        <p:spPr>
          <a:xfrm>
            <a:off x="5196925" y="1696447"/>
            <a:ext cx="3130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title" idx="3"/>
          </p:nvPr>
        </p:nvSpPr>
        <p:spPr>
          <a:xfrm>
            <a:off x="5196925" y="2299857"/>
            <a:ext cx="20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subTitle" idx="4"/>
          </p:nvPr>
        </p:nvSpPr>
        <p:spPr>
          <a:xfrm>
            <a:off x="5197703" y="2829849"/>
            <a:ext cx="31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title" idx="5"/>
          </p:nvPr>
        </p:nvSpPr>
        <p:spPr>
          <a:xfrm>
            <a:off x="5196926" y="3430965"/>
            <a:ext cx="20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8" name="Google Shape;358;p38"/>
          <p:cNvSpPr txBox="1">
            <a:spLocks noGrp="1"/>
          </p:cNvSpPr>
          <p:nvPr>
            <p:ph type="subTitle" idx="6"/>
          </p:nvPr>
        </p:nvSpPr>
        <p:spPr>
          <a:xfrm>
            <a:off x="5197703" y="3960250"/>
            <a:ext cx="31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title" idx="7" hasCustomPrompt="1"/>
          </p:nvPr>
        </p:nvSpPr>
        <p:spPr>
          <a:xfrm>
            <a:off x="4010579" y="1500185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0" name="Google Shape;360;p38"/>
          <p:cNvSpPr txBox="1">
            <a:spLocks noGrp="1"/>
          </p:cNvSpPr>
          <p:nvPr>
            <p:ph type="title" idx="8" hasCustomPrompt="1"/>
          </p:nvPr>
        </p:nvSpPr>
        <p:spPr>
          <a:xfrm>
            <a:off x="4029300" y="2633994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 idx="9" hasCustomPrompt="1"/>
          </p:nvPr>
        </p:nvSpPr>
        <p:spPr>
          <a:xfrm>
            <a:off x="4029300" y="3767720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2" name="Google Shape;362;p38"/>
          <p:cNvSpPr>
            <a:spLocks noGrp="1"/>
          </p:cNvSpPr>
          <p:nvPr>
            <p:ph type="pic" idx="13"/>
          </p:nvPr>
        </p:nvSpPr>
        <p:spPr>
          <a:xfrm>
            <a:off x="720000" y="1571500"/>
            <a:ext cx="3085800" cy="27960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49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49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26" name="Google Shape;526;p49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49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rot="10800000" flipH="1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/>
          <p:nvPr/>
        </p:nvSpPr>
        <p:spPr>
          <a:xfrm rot="10800000" flipH="1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rot="10800000" flipH="1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10800000" flipH="1">
            <a:off x="-406075" y="-598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297400" y="13524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328350" y="30158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765267" y="783850"/>
            <a:ext cx="1160092" cy="63948"/>
            <a:chOff x="3779200" y="1371600"/>
            <a:chExt cx="1992600" cy="109500"/>
          </a:xfrm>
        </p:grpSpPr>
        <p:sp>
          <p:nvSpPr>
            <p:cNvPr id="19" name="Google Shape;19;p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4819925" y="4070513"/>
            <a:ext cx="4324075" cy="899525"/>
            <a:chOff x="-55375" y="2531100"/>
            <a:chExt cx="4324075" cy="899525"/>
          </a:xfrm>
        </p:grpSpPr>
        <p:sp>
          <p:nvSpPr>
            <p:cNvPr id="26" name="Google Shape;26;p3"/>
            <p:cNvSpPr/>
            <p:nvPr/>
          </p:nvSpPr>
          <p:spPr>
            <a:xfrm>
              <a:off x="88975" y="2531100"/>
              <a:ext cx="4179725" cy="723025"/>
            </a:xfrm>
            <a:custGeom>
              <a:avLst/>
              <a:gdLst/>
              <a:ahLst/>
              <a:cxnLst/>
              <a:rect l="l" t="t" r="r" b="b"/>
              <a:pathLst>
                <a:path w="167189" h="28921" fill="none" extrusionOk="0">
                  <a:moveTo>
                    <a:pt x="1" y="28921"/>
                  </a:moveTo>
                  <a:lnTo>
                    <a:pt x="23813" y="5120"/>
                  </a:lnTo>
                  <a:lnTo>
                    <a:pt x="85476" y="5120"/>
                  </a:lnTo>
                  <a:lnTo>
                    <a:pt x="90572" y="0"/>
                  </a:lnTo>
                  <a:lnTo>
                    <a:pt x="16718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55375" y="3245775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0" y="3691"/>
                  </a:moveTo>
                  <a:cubicBezTo>
                    <a:pt x="0" y="1655"/>
                    <a:pt x="1644" y="0"/>
                    <a:pt x="3691" y="0"/>
                  </a:cubicBezTo>
                  <a:cubicBezTo>
                    <a:pt x="5727" y="0"/>
                    <a:pt x="7382" y="1655"/>
                    <a:pt x="7382" y="3691"/>
                  </a:cubicBezTo>
                  <a:cubicBezTo>
                    <a:pt x="7382" y="5727"/>
                    <a:pt x="5727" y="7382"/>
                    <a:pt x="3691" y="7382"/>
                  </a:cubicBezTo>
                  <a:cubicBezTo>
                    <a:pt x="1644" y="7394"/>
                    <a:pt x="0" y="5751"/>
                    <a:pt x="0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>
            <a:off x="60" y="250384"/>
            <a:ext cx="4954238" cy="886972"/>
            <a:chOff x="1358103" y="3291921"/>
            <a:chExt cx="3368397" cy="603054"/>
          </a:xfrm>
        </p:grpSpPr>
        <p:sp>
          <p:nvSpPr>
            <p:cNvPr id="29" name="Google Shape;29;p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8339918" y="228501"/>
            <a:ext cx="534767" cy="286894"/>
            <a:chOff x="773350" y="518000"/>
            <a:chExt cx="2757950" cy="1479600"/>
          </a:xfrm>
        </p:grpSpPr>
        <p:sp>
          <p:nvSpPr>
            <p:cNvPr id="32" name="Google Shape;32;p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391500" y="313650"/>
            <a:ext cx="8361000" cy="4516200"/>
          </a:xfrm>
          <a:prstGeom prst="rect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3" y="101070"/>
            <a:ext cx="2610703" cy="336022"/>
            <a:chOff x="198225" y="4390550"/>
            <a:chExt cx="3765075" cy="484600"/>
          </a:xfrm>
        </p:grpSpPr>
        <p:sp>
          <p:nvSpPr>
            <p:cNvPr id="40" name="Google Shape;40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 flipH="1">
            <a:off x="6533303" y="4719270"/>
            <a:ext cx="2610703" cy="336022"/>
            <a:chOff x="198225" y="4390550"/>
            <a:chExt cx="3765075" cy="484600"/>
          </a:xfrm>
        </p:grpSpPr>
        <p:sp>
          <p:nvSpPr>
            <p:cNvPr id="43" name="Google Shape;43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4360800" y="122730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4360800" y="2069100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 rot="10800000" flipH="1">
            <a:off x="6579400" y="-1048150"/>
            <a:ext cx="3308400" cy="3308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1597000" y="1616600"/>
            <a:ext cx="4982400" cy="4982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2475" y="968900"/>
            <a:ext cx="35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842475" y="1659400"/>
            <a:ext cx="3506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7670175" y="37400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8345300" y="37400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0"/>
          <p:cNvGrpSpPr/>
          <p:nvPr/>
        </p:nvGrpSpPr>
        <p:grpSpPr>
          <a:xfrm>
            <a:off x="5593730" y="574087"/>
            <a:ext cx="1160092" cy="63948"/>
            <a:chOff x="3779200" y="1371600"/>
            <a:chExt cx="1992600" cy="109500"/>
          </a:xfrm>
        </p:grpSpPr>
        <p:sp>
          <p:nvSpPr>
            <p:cNvPr id="189" name="Google Shape;189;p2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b="33936"/>
          <a:stretch/>
        </p:blipFill>
        <p:spPr>
          <a:xfrm>
            <a:off x="108675" y="3803150"/>
            <a:ext cx="3347900" cy="134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4972850" y="799825"/>
            <a:ext cx="3266400" cy="225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4972850" y="3098996"/>
            <a:ext cx="32664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/>
          <p:nvPr/>
        </p:nvSpPr>
        <p:spPr>
          <a:xfrm rot="10800000" flipH="1">
            <a:off x="-1273325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>
            <a:spLocks noGrp="1"/>
          </p:cNvSpPr>
          <p:nvPr>
            <p:ph type="pic" idx="2"/>
          </p:nvPr>
        </p:nvSpPr>
        <p:spPr>
          <a:xfrm>
            <a:off x="0" y="175"/>
            <a:ext cx="3813000" cy="5143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4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 rot="10800000" flipH="1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subTitle" idx="1"/>
          </p:nvPr>
        </p:nvSpPr>
        <p:spPr>
          <a:xfrm>
            <a:off x="720000" y="1167925"/>
            <a:ext cx="7704000" cy="3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CUSTOM_4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4972850" y="1869325"/>
            <a:ext cx="3266400" cy="7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4972850" y="2683775"/>
            <a:ext cx="3266400" cy="10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/>
          <p:nvPr/>
        </p:nvSpPr>
        <p:spPr>
          <a:xfrm rot="10800000" flipH="1">
            <a:off x="-1273325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1" r:id="rId5"/>
    <p:sldLayoutId id="2147483666" r:id="rId6"/>
    <p:sldLayoutId id="2147483671" r:id="rId7"/>
    <p:sldLayoutId id="2147483673" r:id="rId8"/>
    <p:sldLayoutId id="2147483675" r:id="rId9"/>
    <p:sldLayoutId id="2147483684" r:id="rId10"/>
    <p:sldLayoutId id="2147483695" r:id="rId11"/>
    <p:sldLayoutId id="2147483698" r:id="rId12"/>
    <p:sldLayoutId id="2147483699" r:id="rId13"/>
    <p:sldLayoutId id="2147483700" r:id="rId14"/>
    <p:sldLayoutId id="214748370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/>
          <p:nvPr/>
        </p:nvSpPr>
        <p:spPr>
          <a:xfrm rot="10800000" flipH="1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/>
          </a:p>
        </p:txBody>
      </p:sp>
      <p:sp>
        <p:nvSpPr>
          <p:cNvPr id="591" name="Google Shape;591;p61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ctrTitle"/>
          </p:nvPr>
        </p:nvSpPr>
        <p:spPr>
          <a:xfrm>
            <a:off x="4488741" y="472481"/>
            <a:ext cx="5190893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PHÂN ĐOẠN ẢNH GIAO THÔNG</a:t>
            </a:r>
            <a:endParaRPr sz="4000" b="0" dirty="0"/>
          </a:p>
        </p:txBody>
      </p:sp>
      <p:sp>
        <p:nvSpPr>
          <p:cNvPr id="593" name="Google Shape;593;p61"/>
          <p:cNvSpPr txBox="1">
            <a:spLocks noGrp="1"/>
          </p:cNvSpPr>
          <p:nvPr>
            <p:ph type="subTitle" idx="1"/>
          </p:nvPr>
        </p:nvSpPr>
        <p:spPr>
          <a:xfrm>
            <a:off x="4691067" y="2797787"/>
            <a:ext cx="3865636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: Nguyễn </a:t>
            </a:r>
            <a:r>
              <a:rPr lang="en-US" dirty="0" err="1"/>
              <a:t>Đình</a:t>
            </a:r>
            <a:r>
              <a:rPr lang="en-US" dirty="0"/>
              <a:t> Quý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7 :  Dương Thái Sơn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Phạm Minh </a:t>
            </a:r>
            <a:r>
              <a:rPr lang="en-US" dirty="0" err="1"/>
              <a:t>Tuyên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Nguyễn Minh Trí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Vũ Ngọc Hân</a:t>
            </a:r>
            <a:endParaRPr dirty="0"/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425075"/>
            <a:ext cx="4255050" cy="429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61"/>
          <p:cNvGrpSpPr/>
          <p:nvPr/>
        </p:nvGrpSpPr>
        <p:grpSpPr>
          <a:xfrm>
            <a:off x="3755613" y="4571925"/>
            <a:ext cx="3765075" cy="484600"/>
            <a:chOff x="198225" y="4390550"/>
            <a:chExt cx="3765075" cy="484600"/>
          </a:xfrm>
        </p:grpSpPr>
        <p:sp>
          <p:nvSpPr>
            <p:cNvPr id="598" name="Google Shape;598;p6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601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61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04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100" y="1328650"/>
            <a:ext cx="4587800" cy="2899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8" name="Google Shape;1218;p89"/>
          <p:cNvGrpSpPr/>
          <p:nvPr/>
        </p:nvGrpSpPr>
        <p:grpSpPr>
          <a:xfrm>
            <a:off x="3733346" y="1225178"/>
            <a:ext cx="4896644" cy="3711298"/>
            <a:chOff x="713409" y="1097136"/>
            <a:chExt cx="3891167" cy="2949220"/>
          </a:xfrm>
        </p:grpSpPr>
        <p:sp>
          <p:nvSpPr>
            <p:cNvPr id="1219" name="Google Shape;1219;p89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9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9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89"/>
          <p:cNvSpPr txBox="1">
            <a:spLocks noGrp="1"/>
          </p:cNvSpPr>
          <p:nvPr>
            <p:ph type="title"/>
          </p:nvPr>
        </p:nvSpPr>
        <p:spPr>
          <a:xfrm>
            <a:off x="137610" y="424559"/>
            <a:ext cx="35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/>
              <a:t>Chia dữ liệu và tạo </a:t>
            </a:r>
            <a:r>
              <a:rPr lang="vi-VN" sz="1800" dirty="0" err="1"/>
              <a:t>Dataloader</a:t>
            </a:r>
            <a:endParaRPr sz="1800" dirty="0"/>
          </a:p>
        </p:txBody>
      </p:sp>
      <p:sp>
        <p:nvSpPr>
          <p:cNvPr id="1226" name="Google Shape;1226;p89"/>
          <p:cNvSpPr txBox="1">
            <a:spLocks noGrp="1"/>
          </p:cNvSpPr>
          <p:nvPr>
            <p:ph type="subTitle" idx="1"/>
          </p:nvPr>
        </p:nvSpPr>
        <p:spPr>
          <a:xfrm>
            <a:off x="137610" y="1443667"/>
            <a:ext cx="3506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>
              <a:lnSpc>
                <a:spcPct val="115000"/>
              </a:lnSpc>
            </a:pPr>
            <a:r>
              <a:rPr lang="en-US" sz="12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Mục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đích</a:t>
            </a:r>
            <a:endParaRPr lang="vi-VN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mask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Camvid_processed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mask </a:t>
            </a:r>
            <a:r>
              <a:rPr lang="en-US" sz="1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RGB → mask </a:t>
            </a:r>
            <a:r>
              <a:rPr lang="en-US" sz="1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(label)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(0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11).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mask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npy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sz="1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DataLoader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segmentation (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>
          <a:extLst>
            <a:ext uri="{FF2B5EF4-FFF2-40B4-BE49-F238E27FC236}">
              <a16:creationId xmlns:a16="http://schemas.microsoft.com/office/drawing/2014/main" id="{FD698D7E-2257-299F-86A8-E6A0E5E50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1">
            <a:extLst>
              <a:ext uri="{FF2B5EF4-FFF2-40B4-BE49-F238E27FC236}">
                <a16:creationId xmlns:a16="http://schemas.microsoft.com/office/drawing/2014/main" id="{AFE9F65F-0259-08F3-B35E-19D2B95365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562" y="403573"/>
            <a:ext cx="3768600" cy="735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Chia dữ liệu</a:t>
            </a:r>
            <a:endParaRPr dirty="0"/>
          </a:p>
        </p:txBody>
      </p:sp>
      <p:grpSp>
        <p:nvGrpSpPr>
          <p:cNvPr id="800" name="Google Shape;800;p71">
            <a:extLst>
              <a:ext uri="{FF2B5EF4-FFF2-40B4-BE49-F238E27FC236}">
                <a16:creationId xmlns:a16="http://schemas.microsoft.com/office/drawing/2014/main" id="{8770AC79-78EE-3494-1EAD-3929B11DEB6F}"/>
              </a:ext>
            </a:extLst>
          </p:cNvPr>
          <p:cNvGrpSpPr/>
          <p:nvPr/>
        </p:nvGrpSpPr>
        <p:grpSpPr>
          <a:xfrm>
            <a:off x="6545016" y="4405718"/>
            <a:ext cx="2598996" cy="484774"/>
            <a:chOff x="1298650" y="3255600"/>
            <a:chExt cx="3427850" cy="639375"/>
          </a:xfrm>
        </p:grpSpPr>
        <p:sp>
          <p:nvSpPr>
            <p:cNvPr id="801" name="Google Shape;801;p71">
              <a:extLst>
                <a:ext uri="{FF2B5EF4-FFF2-40B4-BE49-F238E27FC236}">
                  <a16:creationId xmlns:a16="http://schemas.microsoft.com/office/drawing/2014/main" id="{73032BE8-EFEC-3818-D404-DB3A20E46BF1}"/>
                </a:ext>
              </a:extLst>
            </p:cNvPr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1">
              <a:extLst>
                <a:ext uri="{FF2B5EF4-FFF2-40B4-BE49-F238E27FC236}">
                  <a16:creationId xmlns:a16="http://schemas.microsoft.com/office/drawing/2014/main" id="{CB4F4334-FCFF-0BCB-E39C-DAFC9B4E55DB}"/>
                </a:ext>
              </a:extLst>
            </p:cNvPr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5A9BCB5D-D7AF-CF06-46C0-6D0B7E6BE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4612" y="284988"/>
            <a:ext cx="8623099" cy="3205161"/>
          </a:xfrm>
        </p:spPr>
        <p:txBody>
          <a:bodyPr/>
          <a:lstStyle/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rgb_to_label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mask_rgb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color_map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>
              <a:lnSpc>
                <a:spcPct val="115000"/>
              </a:lnSpc>
              <a:buNone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mask RGB (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mask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class_id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>
              <a:lnSpc>
                <a:spcPct val="115000"/>
              </a:lnSpc>
              <a:buNone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(R,G,B)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color_map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load_images_as_array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image_dir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>
              <a:lnSpc>
                <a:spcPct val="115000"/>
              </a:lnSpc>
              <a:buNone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RGB,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list.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>
              <a:lnSpc>
                <a:spcPct val="115000"/>
              </a:lnSpc>
              <a:buNone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array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shape: 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(N, H, W, 3)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load_masks_as_label_array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mask_dir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color_map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>
              <a:lnSpc>
                <a:spcPct val="115000"/>
              </a:lnSpc>
              <a:buNone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mask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 mask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>
              <a:lnSpc>
                <a:spcPct val="115000"/>
              </a:lnSpc>
              <a:buNone/>
            </a:pP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(N, H, W),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0-11).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>
              <a:lnSpc>
                <a:spcPct val="115000"/>
              </a:lnSpc>
              <a:buNone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rgb_to_label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load_processed_Camvid_label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(...)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 algn="just">
              <a:lnSpc>
                <a:spcPct val="115000"/>
              </a:lnSpc>
              <a:buNone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Gọi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load: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15000"/>
              </a:lnSpc>
              <a:buNone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train: X_train,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Y_train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15000"/>
              </a:lnSpc>
              <a:buNone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X_val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Y_val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15000"/>
              </a:lnSpc>
              <a:buNone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test: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X_test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Y_test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 algn="just">
              <a:lnSpc>
                <a:spcPct val="115000"/>
              </a:lnSpc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 mask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màu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→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nhãn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luôn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này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np.save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(...)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 algn="just">
              <a:lnSpc>
                <a:spcPct val="115000"/>
              </a:lnSpc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Lưu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toàn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mask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.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npy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15000"/>
              </a:lnSpc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Load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nhanh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so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.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.jpg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15000"/>
              </a:lnSpc>
              <a:buNone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chi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I/O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training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Dễ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soát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batch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shape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hia sẻ dữ liệu trực tuyến – xu hướng mới và tất yếu | Báo Dân trí">
            <a:extLst>
              <a:ext uri="{FF2B5EF4-FFF2-40B4-BE49-F238E27FC236}">
                <a16:creationId xmlns:a16="http://schemas.microsoft.com/office/drawing/2014/main" id="{3C1BC563-57C1-7DEE-FF91-716D9CB5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2" y="1722198"/>
            <a:ext cx="2760252" cy="23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9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>
          <a:extLst>
            <a:ext uri="{FF2B5EF4-FFF2-40B4-BE49-F238E27FC236}">
              <a16:creationId xmlns:a16="http://schemas.microsoft.com/office/drawing/2014/main" id="{FAE8B73F-C0C2-CB79-31C9-E2DA6CEBC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1">
            <a:extLst>
              <a:ext uri="{FF2B5EF4-FFF2-40B4-BE49-F238E27FC236}">
                <a16:creationId xmlns:a16="http://schemas.microsoft.com/office/drawing/2014/main" id="{DD75B52F-7A71-F858-CE31-5C704ABF6C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4127" y="253008"/>
            <a:ext cx="8395521" cy="735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Tạo </a:t>
            </a:r>
            <a:r>
              <a:rPr lang="vi-VN" dirty="0" err="1"/>
              <a:t>dataset</a:t>
            </a:r>
            <a:r>
              <a:rPr lang="vi-VN" dirty="0"/>
              <a:t> và </a:t>
            </a:r>
            <a:r>
              <a:rPr lang="vi-VN" dirty="0" err="1"/>
              <a:t>dataloader</a:t>
            </a:r>
            <a:endParaRPr dirty="0"/>
          </a:p>
        </p:txBody>
      </p:sp>
      <p:grpSp>
        <p:nvGrpSpPr>
          <p:cNvPr id="800" name="Google Shape;800;p71">
            <a:extLst>
              <a:ext uri="{FF2B5EF4-FFF2-40B4-BE49-F238E27FC236}">
                <a16:creationId xmlns:a16="http://schemas.microsoft.com/office/drawing/2014/main" id="{17D3E257-85AD-F559-1BD4-88F2F27AAF76}"/>
              </a:ext>
            </a:extLst>
          </p:cNvPr>
          <p:cNvGrpSpPr/>
          <p:nvPr/>
        </p:nvGrpSpPr>
        <p:grpSpPr>
          <a:xfrm>
            <a:off x="6545016" y="4405718"/>
            <a:ext cx="2598996" cy="484774"/>
            <a:chOff x="1298650" y="3255600"/>
            <a:chExt cx="3427850" cy="639375"/>
          </a:xfrm>
        </p:grpSpPr>
        <p:sp>
          <p:nvSpPr>
            <p:cNvPr id="801" name="Google Shape;801;p71">
              <a:extLst>
                <a:ext uri="{FF2B5EF4-FFF2-40B4-BE49-F238E27FC236}">
                  <a16:creationId xmlns:a16="http://schemas.microsoft.com/office/drawing/2014/main" id="{2954322C-BB07-E712-A045-D2794D18270D}"/>
                </a:ext>
              </a:extLst>
            </p:cNvPr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1">
              <a:extLst>
                <a:ext uri="{FF2B5EF4-FFF2-40B4-BE49-F238E27FC236}">
                  <a16:creationId xmlns:a16="http://schemas.microsoft.com/office/drawing/2014/main" id="{C2B2C280-9512-FB26-B894-E259317B405B}"/>
                </a:ext>
              </a:extLst>
            </p:cNvPr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1">
            <a:extLst>
              <a:ext uri="{FF2B5EF4-FFF2-40B4-BE49-F238E27FC236}">
                <a16:creationId xmlns:a16="http://schemas.microsoft.com/office/drawing/2014/main" id="{0FD30752-6AD2-F133-6A43-C11D90AB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07" y="1224503"/>
            <a:ext cx="4436810" cy="568325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8D828A8-400C-6757-026F-551F11DDC2D0}"/>
              </a:ext>
            </a:extLst>
          </p:cNvPr>
          <p:cNvSpPr txBox="1"/>
          <p:nvPr/>
        </p:nvSpPr>
        <p:spPr>
          <a:xfrm>
            <a:off x="-282080" y="1086393"/>
            <a:ext cx="4172414" cy="2019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indent="457200" algn="just">
              <a:lnSpc>
                <a:spcPct val="115000"/>
              </a:lnSpc>
              <a:buNone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class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CamVidNPYDataset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đọc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/mask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.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npy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file.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indent="457200" algn="just">
              <a:lnSpc>
                <a:spcPct val="115000"/>
              </a:lnSpc>
              <a:spcAft>
                <a:spcPts val="800"/>
              </a:spcAft>
            </a:pP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transform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apply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Albumentations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augmentation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nghĩa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indent="457200" algn="just">
              <a:lnSpc>
                <a:spcPct val="115000"/>
              </a:lnSpc>
              <a:spcAft>
                <a:spcPts val="800"/>
              </a:spcAft>
            </a:pP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indent="457200" algn="just">
              <a:lnSpc>
                <a:spcPct val="115000"/>
              </a:lnSpc>
              <a:spcAft>
                <a:spcPts val="800"/>
              </a:spcAft>
            </a:pP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1D0DE19-2E8A-240B-FF90-E89F45A9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906" y="2507967"/>
            <a:ext cx="4436811" cy="631825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79B67EF1-BEC7-41EB-F6FD-9CC32562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914" y="3542602"/>
            <a:ext cx="4696803" cy="1238890"/>
          </a:xfrm>
          <a:prstGeom prst="rect">
            <a:avLst/>
          </a:prstGeom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66FB475F-1F49-A7AD-0948-F458BEED1278}"/>
              </a:ext>
            </a:extLst>
          </p:cNvPr>
          <p:cNvSpPr txBox="1"/>
          <p:nvPr/>
        </p:nvSpPr>
        <p:spPr>
          <a:xfrm>
            <a:off x="-282080" y="2571751"/>
            <a:ext cx="4393163" cy="568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457200" algn="just">
              <a:lnSpc>
                <a:spcPct val="115000"/>
              </a:lnSpc>
              <a:spcAft>
                <a:spcPts val="800"/>
              </a:spcAft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PyTorch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DataLoader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chia mini-batch,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giúp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huấn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luyện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371D24AA-AE72-615B-73B0-8114E6A92401}"/>
              </a:ext>
            </a:extLst>
          </p:cNvPr>
          <p:cNvSpPr txBox="1"/>
          <p:nvPr/>
        </p:nvSpPr>
        <p:spPr>
          <a:xfrm>
            <a:off x="-760142" y="3821187"/>
            <a:ext cx="5735444" cy="32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457200" algn="just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Mục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đích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Dataloader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9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" grpId="0"/>
      <p:bldP spid="9" grpId="0"/>
      <p:bldP spid="16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008BD8BC-1CB4-93E3-4674-BC5FAC52E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48785788-8916-EB03-6453-92CBE05FC4A4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3642FC00-5DB9-C76E-D942-41F8376031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7000" y="1634923"/>
            <a:ext cx="44495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Mô hình U-</a:t>
            </a:r>
            <a:r>
              <a:rPr lang="vi-VN" dirty="0" err="1"/>
              <a:t>net</a:t>
            </a:r>
            <a:endParaRPr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E5F9DCA5-071E-CB03-864A-CE3F6305AF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648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90"/>
          <p:cNvGrpSpPr/>
          <p:nvPr/>
        </p:nvGrpSpPr>
        <p:grpSpPr>
          <a:xfrm rot="10800000">
            <a:off x="5282556" y="409983"/>
            <a:ext cx="2780508" cy="357877"/>
            <a:chOff x="198225" y="4390550"/>
            <a:chExt cx="3765075" cy="484600"/>
          </a:xfrm>
        </p:grpSpPr>
        <p:sp>
          <p:nvSpPr>
            <p:cNvPr id="1262" name="Google Shape;1262;p90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90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90"/>
          <p:cNvSpPr/>
          <p:nvPr/>
        </p:nvSpPr>
        <p:spPr>
          <a:xfrm rot="-5400000" flipH="1">
            <a:off x="8045946" y="480850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90"/>
          <p:cNvGrpSpPr/>
          <p:nvPr/>
        </p:nvGrpSpPr>
        <p:grpSpPr>
          <a:xfrm rot="10800000">
            <a:off x="6363481" y="1335408"/>
            <a:ext cx="2780508" cy="357877"/>
            <a:chOff x="198225" y="4390550"/>
            <a:chExt cx="3765075" cy="484600"/>
          </a:xfrm>
        </p:grpSpPr>
        <p:sp>
          <p:nvSpPr>
            <p:cNvPr id="1266" name="Google Shape;1266;p90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90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4" name="Picture 4" descr="Bài 12: Image segmentation với U-Net | Deep Learning cơ bản">
            <a:extLst>
              <a:ext uri="{FF2B5EF4-FFF2-40B4-BE49-F238E27FC236}">
                <a16:creationId xmlns:a16="http://schemas.microsoft.com/office/drawing/2014/main" id="{1F45468D-55ED-920B-1D93-D79F0E87C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014" y="889794"/>
            <a:ext cx="4373601" cy="296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7A7E3B8-69D8-D1CA-E4D9-232F85A3984B}"/>
              </a:ext>
            </a:extLst>
          </p:cNvPr>
          <p:cNvSpPr txBox="1"/>
          <p:nvPr/>
        </p:nvSpPr>
        <p:spPr>
          <a:xfrm>
            <a:off x="532119" y="163551"/>
            <a:ext cx="4373600" cy="62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Cấu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trúc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tổng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vi-VN" sz="3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5D1D9F2B-3D8B-C2C6-F2CC-53D1B1F5754B}"/>
              </a:ext>
            </a:extLst>
          </p:cNvPr>
          <p:cNvSpPr txBox="1"/>
          <p:nvPr/>
        </p:nvSpPr>
        <p:spPr>
          <a:xfrm>
            <a:off x="-516673" y="1471717"/>
            <a:ext cx="4278351" cy="1812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algn="just">
              <a:lnSpc>
                <a:spcPct val="115000"/>
              </a:lnSpc>
              <a:buNone/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Unet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buNone/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Encoder: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Trích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dần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kích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thước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14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Decorder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kích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thước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encoder (skip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conection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phcuj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giải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>
          <a:extLst>
            <a:ext uri="{FF2B5EF4-FFF2-40B4-BE49-F238E27FC236}">
              <a16:creationId xmlns:a16="http://schemas.microsoft.com/office/drawing/2014/main" id="{A55284E7-2C1A-F6B7-9432-60A9BE0E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90">
            <a:extLst>
              <a:ext uri="{FF2B5EF4-FFF2-40B4-BE49-F238E27FC236}">
                <a16:creationId xmlns:a16="http://schemas.microsoft.com/office/drawing/2014/main" id="{F4F4DA76-37EF-FF4E-B0E4-FA95F21C72B6}"/>
              </a:ext>
            </a:extLst>
          </p:cNvPr>
          <p:cNvGrpSpPr/>
          <p:nvPr/>
        </p:nvGrpSpPr>
        <p:grpSpPr>
          <a:xfrm rot="10800000">
            <a:off x="5282556" y="409983"/>
            <a:ext cx="2780508" cy="357877"/>
            <a:chOff x="198225" y="4390550"/>
            <a:chExt cx="3765075" cy="484600"/>
          </a:xfrm>
        </p:grpSpPr>
        <p:sp>
          <p:nvSpPr>
            <p:cNvPr id="1262" name="Google Shape;1262;p90">
              <a:extLst>
                <a:ext uri="{FF2B5EF4-FFF2-40B4-BE49-F238E27FC236}">
                  <a16:creationId xmlns:a16="http://schemas.microsoft.com/office/drawing/2014/main" id="{C097986D-7C5A-291A-DD68-77E948D20522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90">
              <a:extLst>
                <a:ext uri="{FF2B5EF4-FFF2-40B4-BE49-F238E27FC236}">
                  <a16:creationId xmlns:a16="http://schemas.microsoft.com/office/drawing/2014/main" id="{1B8DE7F4-8EB7-062F-8FAD-1E7642E333F9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90">
            <a:extLst>
              <a:ext uri="{FF2B5EF4-FFF2-40B4-BE49-F238E27FC236}">
                <a16:creationId xmlns:a16="http://schemas.microsoft.com/office/drawing/2014/main" id="{D772A86D-FEB0-A636-F257-D5F767B2CA12}"/>
              </a:ext>
            </a:extLst>
          </p:cNvPr>
          <p:cNvSpPr/>
          <p:nvPr/>
        </p:nvSpPr>
        <p:spPr>
          <a:xfrm rot="-5400000" flipH="1">
            <a:off x="8045946" y="480850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90">
            <a:extLst>
              <a:ext uri="{FF2B5EF4-FFF2-40B4-BE49-F238E27FC236}">
                <a16:creationId xmlns:a16="http://schemas.microsoft.com/office/drawing/2014/main" id="{D7D8A1DF-E6C5-3C42-0A9C-1472806793E0}"/>
              </a:ext>
            </a:extLst>
          </p:cNvPr>
          <p:cNvGrpSpPr/>
          <p:nvPr/>
        </p:nvGrpSpPr>
        <p:grpSpPr>
          <a:xfrm rot="10800000">
            <a:off x="6363481" y="1335408"/>
            <a:ext cx="2780508" cy="357877"/>
            <a:chOff x="198225" y="4390550"/>
            <a:chExt cx="3765075" cy="484600"/>
          </a:xfrm>
        </p:grpSpPr>
        <p:sp>
          <p:nvSpPr>
            <p:cNvPr id="1266" name="Google Shape;1266;p90">
              <a:extLst>
                <a:ext uri="{FF2B5EF4-FFF2-40B4-BE49-F238E27FC236}">
                  <a16:creationId xmlns:a16="http://schemas.microsoft.com/office/drawing/2014/main" id="{47547C93-3BE8-FA9B-6D47-CE7EC3EED672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90">
              <a:extLst>
                <a:ext uri="{FF2B5EF4-FFF2-40B4-BE49-F238E27FC236}">
                  <a16:creationId xmlns:a16="http://schemas.microsoft.com/office/drawing/2014/main" id="{8348A22B-C12B-D15B-F3D8-3DBAF8D17925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31A5A8D-A532-8281-D307-2866BBA34F94}"/>
              </a:ext>
            </a:extLst>
          </p:cNvPr>
          <p:cNvSpPr txBox="1"/>
          <p:nvPr/>
        </p:nvSpPr>
        <p:spPr>
          <a:xfrm>
            <a:off x="532119" y="163551"/>
            <a:ext cx="4373600" cy="62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Chi </a:t>
            </a: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tiết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phần</a:t>
            </a:r>
            <a:endParaRPr lang="vi-VN" sz="3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6DC357A5-ABF3-A66F-895F-785BE6337B7D}"/>
              </a:ext>
            </a:extLst>
          </p:cNvPr>
          <p:cNvSpPr txBox="1"/>
          <p:nvPr/>
        </p:nvSpPr>
        <p:spPr>
          <a:xfrm>
            <a:off x="100361" y="990646"/>
            <a:ext cx="4278351" cy="375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conv_block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in_c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out_c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khối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cơ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buNone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Conv2D (kernel size = 3, padding = 1 →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giữ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nguyên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kích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thước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buNone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Kèm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BatchNorm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phi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giúp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phức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tạp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Encoder</a:t>
            </a: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Mỗi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block encoder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kèm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MaxPool2d(2)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kích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thước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downsample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spcAft>
                <a:spcPts val="800"/>
              </a:spcAft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dần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kênh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(feature map)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52771DA-6F2A-D48C-5454-E42C034DF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15" y="3046054"/>
            <a:ext cx="4333875" cy="13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2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>
          <a:extLst>
            <a:ext uri="{FF2B5EF4-FFF2-40B4-BE49-F238E27FC236}">
              <a16:creationId xmlns:a16="http://schemas.microsoft.com/office/drawing/2014/main" id="{9DF82511-5A01-1130-6CA7-E56C88013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90">
            <a:extLst>
              <a:ext uri="{FF2B5EF4-FFF2-40B4-BE49-F238E27FC236}">
                <a16:creationId xmlns:a16="http://schemas.microsoft.com/office/drawing/2014/main" id="{8753F493-51EB-38B8-6BDA-AFBBAA9D7FAC}"/>
              </a:ext>
            </a:extLst>
          </p:cNvPr>
          <p:cNvGrpSpPr/>
          <p:nvPr/>
        </p:nvGrpSpPr>
        <p:grpSpPr>
          <a:xfrm rot="10800000">
            <a:off x="5282556" y="409983"/>
            <a:ext cx="2780508" cy="357877"/>
            <a:chOff x="198225" y="4390550"/>
            <a:chExt cx="3765075" cy="484600"/>
          </a:xfrm>
        </p:grpSpPr>
        <p:sp>
          <p:nvSpPr>
            <p:cNvPr id="1262" name="Google Shape;1262;p90">
              <a:extLst>
                <a:ext uri="{FF2B5EF4-FFF2-40B4-BE49-F238E27FC236}">
                  <a16:creationId xmlns:a16="http://schemas.microsoft.com/office/drawing/2014/main" id="{7084251A-58A3-8F42-440B-6D46A9DAB9D9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90">
              <a:extLst>
                <a:ext uri="{FF2B5EF4-FFF2-40B4-BE49-F238E27FC236}">
                  <a16:creationId xmlns:a16="http://schemas.microsoft.com/office/drawing/2014/main" id="{30591605-33ED-CA71-122B-DE7F600FD07F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90">
            <a:extLst>
              <a:ext uri="{FF2B5EF4-FFF2-40B4-BE49-F238E27FC236}">
                <a16:creationId xmlns:a16="http://schemas.microsoft.com/office/drawing/2014/main" id="{252D40C2-D77A-FBD3-BBEA-2ECE27581617}"/>
              </a:ext>
            </a:extLst>
          </p:cNvPr>
          <p:cNvSpPr/>
          <p:nvPr/>
        </p:nvSpPr>
        <p:spPr>
          <a:xfrm rot="-5400000" flipH="1">
            <a:off x="8045946" y="480850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A91222A-2E70-A90C-03C6-19C18BE945D4}"/>
              </a:ext>
            </a:extLst>
          </p:cNvPr>
          <p:cNvSpPr txBox="1"/>
          <p:nvPr/>
        </p:nvSpPr>
        <p:spPr>
          <a:xfrm>
            <a:off x="532119" y="163551"/>
            <a:ext cx="4373600" cy="62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Chi </a:t>
            </a: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tiết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phần</a:t>
            </a:r>
            <a:endParaRPr lang="vi-VN" sz="3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023A5503-B1BC-FF90-25BC-50F47024B47D}"/>
              </a:ext>
            </a:extLst>
          </p:cNvPr>
          <p:cNvSpPr txBox="1"/>
          <p:nvPr/>
        </p:nvSpPr>
        <p:spPr>
          <a:xfrm>
            <a:off x="472646" y="1040780"/>
            <a:ext cx="3623569" cy="406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Bottleneck: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tâm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"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cổ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chai",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nơi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sâu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Decoder:   </a:t>
            </a:r>
            <a:br>
              <a:rPr lang="en-US" b="1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Mỗi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tầng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upsampling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US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ConvTranspose2d: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kích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thước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upsample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br>
              <a:rPr lang="en-US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torch.cat(...):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ghép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encoder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tương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(skip connection)</a:t>
            </a:r>
            <a:br>
              <a:rPr lang="en-US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conv_block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ghép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b="1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Final: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kênh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đúng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(12).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vi-VN" b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DCFD504-E3FC-C226-E74E-D8C9A6F2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059" y="1108277"/>
            <a:ext cx="4352925" cy="590550"/>
          </a:xfrm>
          <a:prstGeom prst="rect">
            <a:avLst/>
          </a:prstGeom>
        </p:spPr>
      </p:pic>
      <p:pic>
        <p:nvPicPr>
          <p:cNvPr id="2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C311F1F-C011-1A4C-E1B8-520041D17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59" y="2207313"/>
            <a:ext cx="4362450" cy="1308735"/>
          </a:xfrm>
          <a:prstGeom prst="rect">
            <a:avLst/>
          </a:prstGeom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93E629BD-26CE-09F8-BDE8-F3C58CFFD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009" y="4255529"/>
            <a:ext cx="4371975" cy="3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>
          <a:extLst>
            <a:ext uri="{FF2B5EF4-FFF2-40B4-BE49-F238E27FC236}">
              <a16:creationId xmlns:a16="http://schemas.microsoft.com/office/drawing/2014/main" id="{E8DBA91E-CD6D-00F5-9185-80CEFE7D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90">
            <a:extLst>
              <a:ext uri="{FF2B5EF4-FFF2-40B4-BE49-F238E27FC236}">
                <a16:creationId xmlns:a16="http://schemas.microsoft.com/office/drawing/2014/main" id="{CF0F0ADA-333D-8596-F4A1-CA47401B9F92}"/>
              </a:ext>
            </a:extLst>
          </p:cNvPr>
          <p:cNvGrpSpPr/>
          <p:nvPr/>
        </p:nvGrpSpPr>
        <p:grpSpPr>
          <a:xfrm rot="10800000">
            <a:off x="5282556" y="409983"/>
            <a:ext cx="2780508" cy="357877"/>
            <a:chOff x="198225" y="4390550"/>
            <a:chExt cx="3765075" cy="484600"/>
          </a:xfrm>
        </p:grpSpPr>
        <p:sp>
          <p:nvSpPr>
            <p:cNvPr id="1262" name="Google Shape;1262;p90">
              <a:extLst>
                <a:ext uri="{FF2B5EF4-FFF2-40B4-BE49-F238E27FC236}">
                  <a16:creationId xmlns:a16="http://schemas.microsoft.com/office/drawing/2014/main" id="{D94FB332-D019-69D2-13CE-96E27FBFD30C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90">
              <a:extLst>
                <a:ext uri="{FF2B5EF4-FFF2-40B4-BE49-F238E27FC236}">
                  <a16:creationId xmlns:a16="http://schemas.microsoft.com/office/drawing/2014/main" id="{E3B83D49-F613-7895-7B16-2DF1618BF94B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90">
            <a:extLst>
              <a:ext uri="{FF2B5EF4-FFF2-40B4-BE49-F238E27FC236}">
                <a16:creationId xmlns:a16="http://schemas.microsoft.com/office/drawing/2014/main" id="{FFA917A5-7FD1-F071-504F-519492269365}"/>
              </a:ext>
            </a:extLst>
          </p:cNvPr>
          <p:cNvSpPr/>
          <p:nvPr/>
        </p:nvSpPr>
        <p:spPr>
          <a:xfrm rot="-5400000" flipH="1">
            <a:off x="8045946" y="480850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3D35527-E4F5-EEC4-DC7C-FABB0EAE00C9}"/>
              </a:ext>
            </a:extLst>
          </p:cNvPr>
          <p:cNvSpPr txBox="1"/>
          <p:nvPr/>
        </p:nvSpPr>
        <p:spPr>
          <a:xfrm>
            <a:off x="517250" y="232873"/>
            <a:ext cx="4373600" cy="62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lang="en-US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Forward</a:t>
            </a:r>
            <a:endParaRPr lang="vi-VN" sz="3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Neural Network Fundamental 3: Forward Propagation In A Deep Network, Loss  Function">
            <a:extLst>
              <a:ext uri="{FF2B5EF4-FFF2-40B4-BE49-F238E27FC236}">
                <a16:creationId xmlns:a16="http://schemas.microsoft.com/office/drawing/2014/main" id="{7A566E69-F2FF-01B3-CB0C-EB233416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51" y="1445883"/>
            <a:ext cx="3573086" cy="225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A173EF2-F250-F681-DC2B-D522621D56A5}"/>
              </a:ext>
            </a:extLst>
          </p:cNvPr>
          <p:cNvSpPr txBox="1"/>
          <p:nvPr/>
        </p:nvSpPr>
        <p:spPr>
          <a:xfrm>
            <a:off x="351264" y="1468412"/>
            <a:ext cx="2748775" cy="2556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tự</a:t>
            </a:r>
            <a:br>
              <a:rPr lang="en-US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Encode → Bottleneck → Decode.</a:t>
            </a:r>
            <a:br>
              <a:rPr lang="en-US" kern="10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kern="10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encoder (skip connection)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decode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Trả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self.final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(d</a:t>
            </a:r>
            <a:r>
              <a:rPr lang="en-US" sz="1400" b="1" kern="100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output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shape 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[B, C, H, W]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538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8EAB2E0D-CBDD-FDD4-4DC1-C1989287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3B36193D-3ACF-B00B-6EBB-930C63BCADE5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B310904C-66DB-A5B4-A480-D7D813D3A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7000" y="1634923"/>
            <a:ext cx="44495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Hàm mất mát dùng trong huấn luyện</a:t>
            </a:r>
            <a:endParaRPr sz="3200"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70B2E1A5-F050-644F-DBB4-7CE89D128D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673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F3994B05-2FDB-E76F-8FE8-71AEA6141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9717" y="119401"/>
            <a:ext cx="7704000" cy="572700"/>
          </a:xfrm>
        </p:spPr>
        <p:txBody>
          <a:bodyPr/>
          <a:lstStyle/>
          <a:p>
            <a:r>
              <a:rPr lang="vi-VN" dirty="0"/>
              <a:t>DICE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84926CBE-9BA7-B2ED-9176-B93277FE0887}"/>
                  </a:ext>
                </a:extLst>
              </p:cNvPr>
              <p:cNvSpPr txBox="1"/>
              <p:nvPr/>
            </p:nvSpPr>
            <p:spPr>
              <a:xfrm>
                <a:off x="1176453" y="921833"/>
                <a:ext cx="6578473" cy="381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Mục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đích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Đo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trùng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giữa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segmentation.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thiết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kế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để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giải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quyết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vấn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đề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mất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cân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Lý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thuyết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nền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 algn="just">
                  <a:lnSpc>
                    <a:spcPct val="115000"/>
                  </a:lnSpc>
                  <a:buNone/>
                </a:pP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Dựa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chỉ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Dice (Dice Coefficient),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tương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tự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như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F1-Score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447800" marR="0" indent="381000" algn="just">
                  <a:lnSpc>
                    <a:spcPct val="115000"/>
                  </a:lnSpc>
                  <a:buNone/>
                </a:pP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Dice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2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2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sz="12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vi-VN" sz="12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  <m: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ự đ</m:t>
                            </m:r>
                            <m:r>
                              <m:rPr>
                                <m:sty m:val="p"/>
                              </m:rP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á</m:t>
                            </m:r>
                            <m:r>
                              <m:rPr>
                                <m:sty m:val="p"/>
                              </m:rP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∩ </m:t>
                            </m:r>
                            <m:r>
                              <m:rPr>
                                <m:sty m:val="p"/>
                              </m:rP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Ground</m:t>
                            </m:r>
                            <m:r>
                              <a:rPr lang="en-US" sz="12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truth</m:t>
                            </m:r>
                          </m:e>
                        </m:d>
                      </m:num>
                      <m:den>
                        <m:r>
                          <a:rPr lang="en-US" sz="12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vi-VN" sz="12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  <m: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ự đ</m:t>
                            </m:r>
                            <m:r>
                              <m:rPr>
                                <m:sty m:val="p"/>
                              </m:rP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á</m:t>
                            </m:r>
                            <m:r>
                              <m:rPr>
                                <m:sty m:val="p"/>
                              </m:rP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2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vi-VN" sz="12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Ground</m:t>
                            </m:r>
                            <m:r>
                              <a:rPr lang="en-US" sz="12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2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truth</m:t>
                            </m:r>
                          </m:e>
                        </m:d>
                      </m:den>
                    </m:f>
                  </m:oMath>
                </a14:m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Ý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nghĩa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Đo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lường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mức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chồng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lấp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giữa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segmentation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mô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nhãn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thật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Thường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dùng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học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ảnh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vệ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tinh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nơi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quan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tâm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rất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nhỏ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Ưu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Miễn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nhiễm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mất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cân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Nhấn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mạnh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nhỏ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quan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trọng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Hiệu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quả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bài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toán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hẹp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như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u,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vết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nứt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ký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hiệu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giao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thông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nhỏ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Nhược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điểm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Phức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tạp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hơn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CrossEntropy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vì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cần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xử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lý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one-hot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thủ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ổn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ở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quá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training,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dễ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bị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dao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Dễ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gây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lỗi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khi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đối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tượng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nào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nhãn</a:t>
                </a:r>
                <a:r>
                  <a:rPr lang="en-US" sz="12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84926CBE-9BA7-B2ED-9176-B93277FE0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453" y="921833"/>
                <a:ext cx="6578473" cy="3815916"/>
              </a:xfrm>
              <a:prstGeom prst="rect">
                <a:avLst/>
              </a:prstGeom>
              <a:blipFill>
                <a:blip r:embed="rId3"/>
                <a:stretch>
                  <a:fillRect l="-93" b="-16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  <p:sp>
        <p:nvSpPr>
          <p:cNvPr id="612" name="Google Shape;612;p62"/>
          <p:cNvSpPr txBox="1">
            <a:spLocks noGrp="1"/>
          </p:cNvSpPr>
          <p:nvPr>
            <p:ph type="body" idx="1"/>
          </p:nvPr>
        </p:nvSpPr>
        <p:spPr>
          <a:xfrm>
            <a:off x="608488" y="1186016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indent="457200">
              <a:lnSpc>
                <a:spcPct val="115000"/>
              </a:lnSpc>
              <a:buNone/>
            </a:pP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Deep Learning"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DeepLab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CamVid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Cityscapes),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nạ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(mask)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so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" grpId="0"/>
      <p:bldP spid="6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>
          <a:extLst>
            <a:ext uri="{FF2B5EF4-FFF2-40B4-BE49-F238E27FC236}">
              <a16:creationId xmlns:a16="http://schemas.microsoft.com/office/drawing/2014/main" id="{52CBC017-9690-C2D3-EF73-3EFBD5157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57197DC-1F7A-BB8E-C06E-ABDDAB93594E}"/>
              </a:ext>
            </a:extLst>
          </p:cNvPr>
          <p:cNvSpPr txBox="1"/>
          <p:nvPr/>
        </p:nvSpPr>
        <p:spPr>
          <a:xfrm>
            <a:off x="1000469" y="54453"/>
            <a:ext cx="4373600" cy="678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kumimoji="0" lang="vi-VN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IBM Plex Sans"/>
              </a:rPr>
              <a:t>CROSS ENTROPY</a:t>
            </a:r>
            <a:endParaRPr lang="vi-VN" sz="3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D5E486-06D3-A678-EA26-174C3D5AA3FE}"/>
                  </a:ext>
                </a:extLst>
              </p:cNvPr>
              <p:cNvSpPr txBox="1"/>
              <p:nvPr/>
            </p:nvSpPr>
            <p:spPr>
              <a:xfrm>
                <a:off x="-518531" y="680392"/>
                <a:ext cx="9662531" cy="4290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0" marR="0" lvl="2" indent="-2286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Mục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đích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 algn="just">
                  <a:lnSpc>
                    <a:spcPct val="115000"/>
                  </a:lnSpc>
                  <a:buNone/>
                </a:pP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CrossEntropy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Loss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sử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để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lệch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giữa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phối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xác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dự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mô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nhãn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tế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(ground truth).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Đây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hàm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mất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mát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chuẩn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bài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toán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loại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bao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gồm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đoạn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ảnh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mỗi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pixel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mẫu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loại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143000" marR="0" lvl="2" indent="-2286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Lý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thuyết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nền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Dựa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lý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thuyết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entropy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thông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tin: entropy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càng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nhỏ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càng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gần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đúng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Kết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hợp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để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cho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từng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→ so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sánh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đúng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nhãn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447800" marR="0" indent="381000">
                  <a:lnSpc>
                    <a:spcPct val="115000"/>
                  </a:lnSpc>
                  <a:buNone/>
                </a:pP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Loss = </a:t>
                </a: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vi-VN" sz="15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5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5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5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5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vi-VN" sz="1500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500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500" i="1" ker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func>
                      <m:funcPr>
                        <m:ctrlPr>
                          <a:rPr lang="vi-VN" sz="15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sz="15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vi-VN" sz="1500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sz="1500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vi-VN" sz="1500" i="1" ker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500" i="1" ker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500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800225" marR="0" indent="-809625">
                  <a:lnSpc>
                    <a:spcPct val="115000"/>
                  </a:lnSpc>
                  <a:buNone/>
                </a:pP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3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3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3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300" i="1" ker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vi-VN" sz="13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3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3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300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mô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cho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143000" marR="0" lvl="2" indent="-2286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Ý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nghĩa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Giúp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mô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tối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ưu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hóa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chính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mỗi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pixel.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cơ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sở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để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đào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tạo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hầu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hết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mô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loại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segmentation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143000" marR="0" lvl="2" indent="-2286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Ưu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Dễ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cài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đặt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tích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hợp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sẵn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PyTorch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Rất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ổn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huấn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luyện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Tốt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khi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tương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đương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cân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143000" marR="0" lvl="2" indent="-2286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Nhược</a:t>
                </a:r>
                <a:r>
                  <a:rPr lang="en-US" sz="13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1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điểm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buNone/>
                </a:pP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quan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tâm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đến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dạng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đoạn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chỉ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xét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pixel).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9060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hiệu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quả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khi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gặp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mất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cân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nghiêm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kern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trọng</a:t>
                </a:r>
                <a:r>
                  <a:rPr lang="en-US" sz="1300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(class imbalance).</a:t>
                </a:r>
                <a:endParaRPr lang="vi-VN" sz="12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D5E486-06D3-A678-EA26-174C3D5AA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8531" y="680392"/>
                <a:ext cx="9662531" cy="4290085"/>
              </a:xfrm>
              <a:prstGeom prst="rect">
                <a:avLst/>
              </a:prstGeom>
              <a:blipFill>
                <a:blip r:embed="rId3"/>
                <a:stretch>
                  <a:fillRect t="-142" r="-442" b="-28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35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>
          <a:extLst>
            <a:ext uri="{FF2B5EF4-FFF2-40B4-BE49-F238E27FC236}">
              <a16:creationId xmlns:a16="http://schemas.microsoft.com/office/drawing/2014/main" id="{1A6928A8-C51A-715A-3BE6-A3B101EA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2C050FD5-BD34-6925-35D3-57E2AFB7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223025"/>
            <a:ext cx="9218341" cy="588023"/>
          </a:xfrm>
        </p:spPr>
        <p:txBody>
          <a:bodyPr/>
          <a:lstStyle/>
          <a:p>
            <a:pPr algn="l"/>
            <a:r>
              <a:rPr lang="vi-VN" sz="1800" dirty="0"/>
              <a:t>Kết hợp DICE LOSS và CROSS ENTROPY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37D4684-5E52-3291-F469-4FC0DF5F07A5}"/>
              </a:ext>
            </a:extLst>
          </p:cNvPr>
          <p:cNvSpPr txBox="1"/>
          <p:nvPr/>
        </p:nvSpPr>
        <p:spPr>
          <a:xfrm>
            <a:off x="512956" y="944136"/>
            <a:ext cx="7538224" cy="390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marR="0" lvl="2" indent="-2286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Mục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đích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Tận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hai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mất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mát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buNone/>
            </a:pP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CE: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pixel.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buNone/>
            </a:pP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Dice: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toàn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segmentation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nhỏ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mất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cân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Lý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thuyết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nền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Loss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tổng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Combined_Loss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α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⋅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CE Loss+β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⋅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Dice Loss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α=0.7, β=0.3.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Ý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nghĩa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>
              <a:lnSpc>
                <a:spcPct val="115000"/>
              </a:lnSpc>
              <a:buNone/>
            </a:pP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pixel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>
              <a:lnSpc>
                <a:spcPct val="115000"/>
              </a:lnSpc>
              <a:buNone/>
            </a:pP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>
              <a:lnSpc>
                <a:spcPct val="115000"/>
              </a:lnSpc>
              <a:buNone/>
            </a:pP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mỏng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hiếm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>
              <a:lnSpc>
                <a:spcPct val="115000"/>
              </a:lnSpc>
              <a:buNone/>
            </a:pP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segmentation y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lái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Nhược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>
              <a:lnSpc>
                <a:spcPct val="115000"/>
              </a:lnSpc>
              <a:buNone/>
            </a:pP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12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one-hot encoding.</a:t>
            </a:r>
            <a:endParaRPr lang="vi-V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901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716152F3-121B-6BD7-AFC8-F923A91B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D9B847C7-642C-D911-7A9E-297F4E022DAD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4B09FA59-15B6-0B35-0FB1-0614DE41B2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7000" y="1634923"/>
            <a:ext cx="44495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CÁC PHƯƠNG PHÁP ĐÁNH GIÁ</a:t>
            </a:r>
            <a:endParaRPr sz="3200"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A2EB4384-0E9D-1F6D-73E0-50851E870D5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161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2"/>
          <p:cNvSpPr txBox="1">
            <a:spLocks noGrp="1"/>
          </p:cNvSpPr>
          <p:nvPr>
            <p:ph type="title"/>
          </p:nvPr>
        </p:nvSpPr>
        <p:spPr>
          <a:xfrm>
            <a:off x="-1599454" y="3701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Pixel Accuracy </a:t>
            </a:r>
            <a:endParaRPr lang="vi-VN" dirty="0"/>
          </a:p>
        </p:txBody>
      </p:sp>
      <p:pic>
        <p:nvPicPr>
          <p:cNvPr id="8194" name="Picture 2" descr="Pixel Accuracy - an overview | ScienceDirect Topics">
            <a:extLst>
              <a:ext uri="{FF2B5EF4-FFF2-40B4-BE49-F238E27FC236}">
                <a16:creationId xmlns:a16="http://schemas.microsoft.com/office/drawing/2014/main" id="{C0180FE6-BE24-4BE7-098D-ACC875BB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53" y="1519818"/>
            <a:ext cx="29622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43B5147-800B-1DE8-CB2C-D7137945EC06}"/>
              </a:ext>
            </a:extLst>
          </p:cNvPr>
          <p:cNvSpPr txBox="1"/>
          <p:nvPr/>
        </p:nvSpPr>
        <p:spPr>
          <a:xfrm>
            <a:off x="760141" y="1519818"/>
            <a:ext cx="3187390" cy="2803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US" kern="1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20090" marR="0" algn="just">
              <a:lnSpc>
                <a:spcPct val="115000"/>
              </a:lnSpc>
              <a:buNone/>
            </a:pP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	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sánh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pixel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đoán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(preds)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thật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(masks).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giống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nhau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thì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đúng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sai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Đếm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pixel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đúng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chia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pixel.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28C6FB2-3EC2-80A2-19BD-16ACFAF9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66" y="1937267"/>
            <a:ext cx="3187391" cy="4630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>
          <a:extLst>
            <a:ext uri="{FF2B5EF4-FFF2-40B4-BE49-F238E27FC236}">
              <a16:creationId xmlns:a16="http://schemas.microsoft.com/office/drawing/2014/main" id="{C585A14B-88CA-E7CD-6C12-2D5B82B33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2">
            <a:extLst>
              <a:ext uri="{FF2B5EF4-FFF2-40B4-BE49-F238E27FC236}">
                <a16:creationId xmlns:a16="http://schemas.microsoft.com/office/drawing/2014/main" id="{AAD9C14D-36F5-C833-B350-25DAEF2FB4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8020" y="318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anose="02020603050405020304" pitchFamily="18" charset="0"/>
              </a:rPr>
              <a:t>Mean </a:t>
            </a:r>
            <a:r>
              <a:rPr lang="en-US" sz="2800" dirty="0" err="1">
                <a:latin typeface="Times New Roman" panose="02020603050405020304" pitchFamily="18" charset="0"/>
              </a:rPr>
              <a:t>IoU</a:t>
            </a:r>
            <a:r>
              <a:rPr lang="en-US" sz="2800" dirty="0">
                <a:latin typeface="Times New Roman" panose="02020603050405020304" pitchFamily="18" charset="0"/>
              </a:rPr>
              <a:t> ( Mean Intersection over Union)</a:t>
            </a:r>
            <a:endParaRPr lang="vi-VN" sz="2800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4F0EB03-2E1B-F390-EA21-8E724432DFCA}"/>
              </a:ext>
            </a:extLst>
          </p:cNvPr>
          <p:cNvSpPr txBox="1"/>
          <p:nvPr/>
        </p:nvSpPr>
        <p:spPr>
          <a:xfrm>
            <a:off x="730404" y="1194219"/>
            <a:ext cx="3187390" cy="3214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endParaRPr lang="en-US" kern="100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Trung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class,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đoán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tế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Sau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đó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tất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Intersection over Union (IoU) for object detection - PyImageSearch">
            <a:extLst>
              <a:ext uri="{FF2B5EF4-FFF2-40B4-BE49-F238E27FC236}">
                <a16:creationId xmlns:a16="http://schemas.microsoft.com/office/drawing/2014/main" id="{28018219-4A36-A7DF-F9A9-2EA8419B1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117" y="1937267"/>
            <a:ext cx="4180778" cy="17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C3AC9157-8720-25FF-643C-D9B56AC49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70" y="1571379"/>
            <a:ext cx="3008610" cy="6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2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>
          <a:extLst>
            <a:ext uri="{FF2B5EF4-FFF2-40B4-BE49-F238E27FC236}">
              <a16:creationId xmlns:a16="http://schemas.microsoft.com/office/drawing/2014/main" id="{A8999F6A-AD2D-6B96-3775-1537CD52A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2">
            <a:extLst>
              <a:ext uri="{FF2B5EF4-FFF2-40B4-BE49-F238E27FC236}">
                <a16:creationId xmlns:a16="http://schemas.microsoft.com/office/drawing/2014/main" id="{9E7D0564-28CB-1DB0-E52A-85B8CF3D7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185" y="3627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Dice Score (Dice Coefficient / F1 Score)</a:t>
            </a:r>
            <a:endParaRPr lang="vi-V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815BAD4-0595-3CE7-5341-2075734276D5}"/>
              </a:ext>
            </a:extLst>
          </p:cNvPr>
          <p:cNvSpPr txBox="1"/>
          <p:nvPr/>
        </p:nvSpPr>
        <p:spPr>
          <a:xfrm>
            <a:off x="730404" y="1194219"/>
            <a:ext cx="3187390" cy="2556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US" kern="1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440180" marR="0" algn="just">
              <a:lnSpc>
                <a:spcPct val="115000"/>
              </a:lnSpc>
              <a:buNone/>
            </a:pP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mạnh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nhau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đôi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Rất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gần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F1-score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nhị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Understanding DICE COEFFICIENT">
            <a:extLst>
              <a:ext uri="{FF2B5EF4-FFF2-40B4-BE49-F238E27FC236}">
                <a16:creationId xmlns:a16="http://schemas.microsoft.com/office/drawing/2014/main" id="{2B264B40-2419-D945-0295-B94105A2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29" y="1594397"/>
            <a:ext cx="3187390" cy="28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FDC0785F-FAC1-3F23-49CD-C8DBADAE8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66" y="1725149"/>
            <a:ext cx="3667637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41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C0CBFB55-CD19-C9DB-1706-B04B28E2C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A5CD923B-044D-2BA2-D317-A9A304F35E4B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A20BFEEE-AE19-E98C-1ABB-32FA430538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7000" y="1634923"/>
            <a:ext cx="44495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THỰC NGHIỆM</a:t>
            </a:r>
            <a:endParaRPr sz="3200"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2E34E6FB-2D53-6712-B7B4-352834B91D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13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6"/>
          <p:cNvSpPr txBox="1">
            <a:spLocks noGrp="1"/>
          </p:cNvSpPr>
          <p:nvPr>
            <p:ph type="title"/>
          </p:nvPr>
        </p:nvSpPr>
        <p:spPr>
          <a:xfrm>
            <a:off x="1173484" y="685591"/>
            <a:ext cx="82009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/>
              <a:t>Cấu hình chung của các thực nghiệm</a:t>
            </a:r>
            <a:endParaRPr sz="2400" dirty="0"/>
          </a:p>
        </p:txBody>
      </p:sp>
      <p:grpSp>
        <p:nvGrpSpPr>
          <p:cNvPr id="1407" name="Google Shape;1407;p96"/>
          <p:cNvGrpSpPr/>
          <p:nvPr/>
        </p:nvGrpSpPr>
        <p:grpSpPr>
          <a:xfrm flipH="1">
            <a:off x="-5" y="234586"/>
            <a:ext cx="2947684" cy="527672"/>
            <a:chOff x="1358103" y="3291921"/>
            <a:chExt cx="3368397" cy="603054"/>
          </a:xfrm>
        </p:grpSpPr>
        <p:sp>
          <p:nvSpPr>
            <p:cNvPr id="1408" name="Google Shape;1408;p96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6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0" name="Google Shape;1410;p96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3">
            <a:alphaModFix/>
          </a:blip>
          <a:srcRect l="13279" r="13272"/>
          <a:stretch/>
        </p:blipFill>
        <p:spPr>
          <a:xfrm>
            <a:off x="720000" y="1571500"/>
            <a:ext cx="3085800" cy="2796000"/>
          </a:xfrm>
          <a:prstGeom prst="snip2DiagRect">
            <a:avLst>
              <a:gd name="adj1" fmla="val 0"/>
              <a:gd name="adj2" fmla="val 16667"/>
            </a:avLst>
          </a:prstGeom>
        </p:spPr>
      </p:pic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EDF3295F-1273-57BB-CBAF-EB5159691B45}"/>
              </a:ext>
            </a:extLst>
          </p:cNvPr>
          <p:cNvSpPr txBox="1"/>
          <p:nvPr/>
        </p:nvSpPr>
        <p:spPr>
          <a:xfrm>
            <a:off x="3908503" y="1815369"/>
            <a:ext cx="5170448" cy="2308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(encoder-decoder),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12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CrossEntropyLoss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DiceLoss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Adam, LR = 1e-4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 size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16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100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Metric </a:t>
            </a:r>
            <a:r>
              <a:rPr lang="en-US" sz="14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Loss, Pixel Accuracy, Mean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Dice Score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Resize,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HorizontalFlip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BrightnessContrast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Normalize (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ImageNet)</a:t>
            </a:r>
            <a:endParaRPr lang="vi-VN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>
          <a:extLst>
            <a:ext uri="{FF2B5EF4-FFF2-40B4-BE49-F238E27FC236}">
              <a16:creationId xmlns:a16="http://schemas.microsoft.com/office/drawing/2014/main" id="{5DDC590B-4E7B-89CD-93BB-420A02EAC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6">
            <a:extLst>
              <a:ext uri="{FF2B5EF4-FFF2-40B4-BE49-F238E27FC236}">
                <a16:creationId xmlns:a16="http://schemas.microsoft.com/office/drawing/2014/main" id="{982C091A-8F86-0B85-90C7-F7E9FA402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5132" y="306449"/>
            <a:ext cx="82009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Tổng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nghiệm</a:t>
            </a:r>
            <a:endParaRPr lang="vi-VN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61887C7-29FF-6EE9-2ABE-CF0CDA2549E6}"/>
              </a:ext>
            </a:extLst>
          </p:cNvPr>
          <p:cNvSpPr txBox="1"/>
          <p:nvPr/>
        </p:nvSpPr>
        <p:spPr>
          <a:xfrm>
            <a:off x="-182136" y="1204331"/>
            <a:ext cx="3408556" cy="33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1 </a:t>
            </a:r>
          </a:p>
          <a:p>
            <a:pPr marL="989965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tượng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bất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thường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epoch ~70: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89965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Loss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đó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89965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Accuracy,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mIoU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Dice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cũng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tụt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nhẹ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rồi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phục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>
              <a:lnSpc>
                <a:spcPct val="115000"/>
              </a:lnSpc>
              <a:spcAft>
                <a:spcPts val="800"/>
              </a:spcAft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Nhận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xét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dấu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overfitting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nhẹ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ở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cuối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quá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1" descr="A group of graphs showing different colored lines&#10;&#10;AI-generated content may be incorrect.">
            <a:extLst>
              <a:ext uri="{FF2B5EF4-FFF2-40B4-BE49-F238E27FC236}">
                <a16:creationId xmlns:a16="http://schemas.microsoft.com/office/drawing/2014/main" id="{FB5D71D2-1AAA-BCF8-80AD-699D8EED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97" y="1204331"/>
            <a:ext cx="5038725" cy="31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>
          <a:extLst>
            <a:ext uri="{FF2B5EF4-FFF2-40B4-BE49-F238E27FC236}">
              <a16:creationId xmlns:a16="http://schemas.microsoft.com/office/drawing/2014/main" id="{52283164-15BE-3983-5919-A518F9D8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6">
            <a:extLst>
              <a:ext uri="{FF2B5EF4-FFF2-40B4-BE49-F238E27FC236}">
                <a16:creationId xmlns:a16="http://schemas.microsoft.com/office/drawing/2014/main" id="{B5C28D69-D254-12B9-2525-8F72C73922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5132" y="306449"/>
            <a:ext cx="82009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Tổng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nghiệm</a:t>
            </a:r>
            <a:endParaRPr lang="vi-VN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A group of graphs showing different colored lines&#10;&#10;AI-generated content may be incorrect.">
            <a:extLst>
              <a:ext uri="{FF2B5EF4-FFF2-40B4-BE49-F238E27FC236}">
                <a16:creationId xmlns:a16="http://schemas.microsoft.com/office/drawing/2014/main" id="{F42A6D4D-1B2D-0CA2-6995-3348B34A0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858" y="1398080"/>
            <a:ext cx="5048250" cy="2478405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0B53566-0B04-6209-5167-AF58A154E9ED}"/>
              </a:ext>
            </a:extLst>
          </p:cNvPr>
          <p:cNvSpPr txBox="1"/>
          <p:nvPr/>
        </p:nvSpPr>
        <p:spPr>
          <a:xfrm>
            <a:off x="-650488" y="1398080"/>
            <a:ext cx="4151971" cy="2515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 </a:t>
            </a: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loss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mượt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chênh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lệch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train/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val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rất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nhỏ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→ generalize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Accuracy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đều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Mean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IoU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Dice Score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tục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~0.52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~0.59.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spcAft>
                <a:spcPts val="800"/>
              </a:spcAft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Nhận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xét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suất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Phù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final.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83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297400" y="13524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Dataset</a:t>
            </a:r>
            <a:endParaRPr dirty="0"/>
          </a:p>
        </p:txBody>
      </p:sp>
      <p:sp>
        <p:nvSpPr>
          <p:cNvPr id="725" name="Google Shape;725;p67"/>
          <p:cNvSpPr txBox="1">
            <a:spLocks noGrp="1"/>
          </p:cNvSpPr>
          <p:nvPr>
            <p:ph type="subTitle" idx="1"/>
          </p:nvPr>
        </p:nvSpPr>
        <p:spPr>
          <a:xfrm>
            <a:off x="2498446" y="2790505"/>
            <a:ext cx="5118054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90" marR="0" indent="194310" algn="just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CamVid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(Cambridge-driving Labeled Video Database)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rộng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rãi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nghiên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cứu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biệt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bài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ngữ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nghĩa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đô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bố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bởi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Cambridge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trích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video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ghi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tế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ở Vương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quốc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Anh.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>
          <a:extLst>
            <a:ext uri="{FF2B5EF4-FFF2-40B4-BE49-F238E27FC236}">
              <a16:creationId xmlns:a16="http://schemas.microsoft.com/office/drawing/2014/main" id="{B221F2A4-A87C-1F59-D53C-03D08ECDA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6">
            <a:extLst>
              <a:ext uri="{FF2B5EF4-FFF2-40B4-BE49-F238E27FC236}">
                <a16:creationId xmlns:a16="http://schemas.microsoft.com/office/drawing/2014/main" id="{F12C5B2A-2F8D-3EEB-259D-297C9C9EC3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5132" y="306449"/>
            <a:ext cx="82009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Tổng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nghiệm</a:t>
            </a:r>
            <a:endParaRPr lang="vi-VN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A group of graphs showing different colored lines&#10;&#10;AI-generated content may be incorrect.">
            <a:extLst>
              <a:ext uri="{FF2B5EF4-FFF2-40B4-BE49-F238E27FC236}">
                <a16:creationId xmlns:a16="http://schemas.microsoft.com/office/drawing/2014/main" id="{598B4DA0-B3D7-C31A-543C-392BBF4487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858" y="1398080"/>
            <a:ext cx="5048250" cy="2478405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EC1D93D-37CF-F1EE-9AAC-BD2A6B85441B}"/>
              </a:ext>
            </a:extLst>
          </p:cNvPr>
          <p:cNvSpPr txBox="1"/>
          <p:nvPr/>
        </p:nvSpPr>
        <p:spPr>
          <a:xfrm>
            <a:off x="-843775" y="1301436"/>
            <a:ext cx="4189142" cy="3258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Aft>
                <a:spcPts val="800"/>
              </a:spcAft>
            </a:pP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	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Lần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3</a:t>
            </a:r>
          </a:p>
          <a:p>
            <a:pPr marL="1371600" marR="0" algn="just">
              <a:lnSpc>
                <a:spcPct val="115000"/>
              </a:lnSpc>
              <a:buNone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Train &amp; Val Loss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đều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overfitting.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buNone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Accuracy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quanh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~0.9.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buNone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Mean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IoU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~0.53 →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thấy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giới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buNone/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Dice Score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~0.6 →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rõ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tượng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nhỏ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spcAft>
                <a:spcPts val="800"/>
              </a:spcAft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Nhận</a:t>
            </a:r>
            <a:r>
              <a:rPr 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xét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rất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tốt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qua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epoch.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Phù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final</a:t>
            </a: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vi-VN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87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p125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Nhận xét mô hình</a:t>
            </a:r>
            <a:endParaRPr dirty="0"/>
          </a:p>
        </p:txBody>
      </p:sp>
      <p:sp>
        <p:nvSpPr>
          <p:cNvPr id="4252" name="Google Shape;4252;p12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>
              <a:lnSpc>
                <a:spcPct val="115000"/>
              </a:lnSpc>
              <a:buNone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15000"/>
              </a:lnSpc>
              <a:buNone/>
            </a:pP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UNet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huấn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luyện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CamVid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Pixel Accuracy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→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thấy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đúng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lớn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pixel.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Mean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IoU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Dice Score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ở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→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chồng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khớp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đoán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tế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buNone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 Hiệu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CrossEntropy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DiceLoss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mất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giúp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buNone/>
            </a:pP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pixel (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nhờ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CrossEntropyLoss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71600" marR="0" algn="just">
              <a:lnSpc>
                <a:spcPct val="115000"/>
              </a:lnSpc>
              <a:buNone/>
            </a:pP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Giữ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ranh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giới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nhờ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DiceLoss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Tránh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đoán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toàn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background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qua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nhỏ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biển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0">
          <a:extLst>
            <a:ext uri="{FF2B5EF4-FFF2-40B4-BE49-F238E27FC236}">
              <a16:creationId xmlns:a16="http://schemas.microsoft.com/office/drawing/2014/main" id="{7717BA63-CAF6-3C6C-6499-314BB6AB6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p125">
            <a:extLst>
              <a:ext uri="{FF2B5EF4-FFF2-40B4-BE49-F238E27FC236}">
                <a16:creationId xmlns:a16="http://schemas.microsoft.com/office/drawing/2014/main" id="{A618C944-CFEC-EB76-35AF-D6F72F4DCF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Nhận xét mô hình</a:t>
            </a:r>
            <a:endParaRPr dirty="0"/>
          </a:p>
        </p:txBody>
      </p:sp>
      <p:sp>
        <p:nvSpPr>
          <p:cNvPr id="4252" name="Google Shape;4252;p125">
            <a:extLst>
              <a:ext uri="{FF2B5EF4-FFF2-40B4-BE49-F238E27FC236}">
                <a16:creationId xmlns:a16="http://schemas.microsoft.com/office/drawing/2014/main" id="{F0BC83A5-EDC2-E4C5-6172-42C04FE4C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8752" y="108937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>
              <a:lnSpc>
                <a:spcPct val="115000"/>
              </a:lnSpc>
              <a:buNone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khả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hội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tụ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loss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epoch.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mIoU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overfitting,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checkpoint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buNone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4.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Khả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tổng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quát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test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test,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rìa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hiếm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buNone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5.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mạnh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CPU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GPU.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backbone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buNone/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6.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Hạn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chế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4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2B1A121E-B212-B4A8-1D1C-05F994C5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3BED1D1D-3DDE-EE70-E616-7704544D1B69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E5A31508-658E-FD91-199A-D060C9B8F1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7000" y="1634923"/>
            <a:ext cx="44495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WEB VÀ API</a:t>
            </a:r>
            <a:endParaRPr sz="3200"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252DE6B9-7700-A282-CE2B-45AA01DD07F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940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p126"/>
          <p:cNvSpPr txBox="1">
            <a:spLocks noGrp="1"/>
          </p:cNvSpPr>
          <p:nvPr>
            <p:ph type="subTitle" idx="1"/>
          </p:nvPr>
        </p:nvSpPr>
        <p:spPr>
          <a:xfrm>
            <a:off x="184741" y="913156"/>
            <a:ext cx="7704000" cy="3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indent="457200">
              <a:lnSpc>
                <a:spcPct val="115000"/>
              </a:lnSpc>
              <a:buNone/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semantic segmentation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CamVid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CrossEntropyLoss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DiceLoss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pixel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vẹn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15000"/>
              </a:lnSpc>
              <a:buNone/>
            </a:pP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pixel accuracy, mean 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dice score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overfitting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15000"/>
              </a:lnSpc>
              <a:buNone/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lai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attention mechanism.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15000"/>
              </a:lnSpc>
              <a:spcAft>
                <a:spcPts val="800"/>
              </a:spcAft>
            </a:pP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CrossEntropyLoss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DiceLoss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58" name="Google Shape;4258;p126"/>
          <p:cNvSpPr txBox="1">
            <a:spLocks noGrp="1"/>
          </p:cNvSpPr>
          <p:nvPr>
            <p:ph type="title"/>
          </p:nvPr>
        </p:nvSpPr>
        <p:spPr>
          <a:xfrm>
            <a:off x="593619" y="2215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KẾT LUẬN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6">
          <a:extLst>
            <a:ext uri="{FF2B5EF4-FFF2-40B4-BE49-F238E27FC236}">
              <a16:creationId xmlns:a16="http://schemas.microsoft.com/office/drawing/2014/main" id="{E24B73E0-A9FC-CF4B-CFC1-77D9B79EE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òa mình vào sự Kết Thúc Nghệ Thuật">
            <a:extLst>
              <a:ext uri="{FF2B5EF4-FFF2-40B4-BE49-F238E27FC236}">
                <a16:creationId xmlns:a16="http://schemas.microsoft.com/office/drawing/2014/main" id="{5A3FAEA6-C685-2D09-FBCB-4F2432BD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634"/>
            <a:ext cx="9144001" cy="514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65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809975" y="-503500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21065" y="208900"/>
            <a:ext cx="43882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Đặc điểm chính</a:t>
            </a:r>
            <a:endParaRPr sz="2800" dirty="0"/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4207850" y="296784"/>
            <a:ext cx="4596301" cy="4669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endParaRPr lang="vi-VN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90600" marR="0" algn="just">
              <a:lnSpc>
                <a:spcPct val="115000"/>
              </a:lnSpc>
              <a:buNone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701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gán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nhãn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thủ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chia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367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huấn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luyện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101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233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test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12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Sky: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Bầu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trời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Building: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Tòa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nhà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Pole: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Road: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Đường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Pavement: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Vỉa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hè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Tree: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Cây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Sign Symbol: Biển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báo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Fence: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rào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Car: Ô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tô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Pedestrian: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Bicyclist: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đạp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Unlabled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bao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RGB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gốc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Mặt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nạ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(segmentation mask)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màu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amVid Dataset | Papers With Code">
            <a:extLst>
              <a:ext uri="{FF2B5EF4-FFF2-40B4-BE49-F238E27FC236}">
                <a16:creationId xmlns:a16="http://schemas.microsoft.com/office/drawing/2014/main" id="{6D234BC8-584C-498C-BED7-407399BA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8" y="1463082"/>
            <a:ext cx="3783772" cy="28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73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3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3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3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3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3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3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3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3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3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3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3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3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3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3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3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73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3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3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73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73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3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" grpId="0"/>
      <p:bldP spid="73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>
          <a:extLst>
            <a:ext uri="{FF2B5EF4-FFF2-40B4-BE49-F238E27FC236}">
              <a16:creationId xmlns:a16="http://schemas.microsoft.com/office/drawing/2014/main" id="{44FDB8D7-C814-7C99-CEB3-9DC7F8B8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>
            <a:extLst>
              <a:ext uri="{FF2B5EF4-FFF2-40B4-BE49-F238E27FC236}">
                <a16:creationId xmlns:a16="http://schemas.microsoft.com/office/drawing/2014/main" id="{F0C04F7B-FE67-4433-F6B6-7445C4989F65}"/>
              </a:ext>
            </a:extLst>
          </p:cNvPr>
          <p:cNvSpPr/>
          <p:nvPr/>
        </p:nvSpPr>
        <p:spPr>
          <a:xfrm>
            <a:off x="-809975" y="-503500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68">
            <a:extLst>
              <a:ext uri="{FF2B5EF4-FFF2-40B4-BE49-F238E27FC236}">
                <a16:creationId xmlns:a16="http://schemas.microsoft.com/office/drawing/2014/main" id="{FEEA99DE-DA46-2564-320A-CBBDE1C4C4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3014" y="1227704"/>
            <a:ext cx="4596301" cy="4669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>
              <a:lnSpc>
                <a:spcPct val="115000"/>
              </a:lnSpc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DeepLab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SegNet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,...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Hạn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chế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Cityscapes, KITTI.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Việt Nam.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đêm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amVid (Cambridge-Driving Labeled Video Database)">
            <a:extLst>
              <a:ext uri="{FF2B5EF4-FFF2-40B4-BE49-F238E27FC236}">
                <a16:creationId xmlns:a16="http://schemas.microsoft.com/office/drawing/2014/main" id="{AB3AF7C9-5BAC-3239-47A6-939B0858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56" y="932985"/>
            <a:ext cx="3277529" cy="327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0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E7EDF896-743F-960D-B8B9-B989733A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86C59BC1-0AFE-9064-DAB4-696DD3273B6E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7ADC2EDD-1BC8-372B-25EC-D86167A4C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7000" y="1634923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Xử lí dữ liệu</a:t>
            </a:r>
            <a:endParaRPr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BB41A590-92B3-6A4E-D402-4014044D06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4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7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456" b="1456"/>
          <a:stretch/>
        </p:blipFill>
        <p:spPr>
          <a:xfrm>
            <a:off x="0" y="175"/>
            <a:ext cx="3813000" cy="5143500"/>
          </a:xfrm>
          <a:prstGeom prst="snip2DiagRect">
            <a:avLst>
              <a:gd name="adj1" fmla="val 0"/>
              <a:gd name="adj2" fmla="val 16667"/>
            </a:avLst>
          </a:prstGeom>
        </p:spPr>
      </p:pic>
      <p:sp>
        <p:nvSpPr>
          <p:cNvPr id="794" name="Google Shape;794;p71"/>
          <p:cNvSpPr/>
          <p:nvPr/>
        </p:nvSpPr>
        <p:spPr>
          <a:xfrm>
            <a:off x="206375" y="152250"/>
            <a:ext cx="3768600" cy="48390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71"/>
          <p:cNvSpPr txBox="1">
            <a:spLocks noGrp="1"/>
          </p:cNvSpPr>
          <p:nvPr>
            <p:ph type="title"/>
          </p:nvPr>
        </p:nvSpPr>
        <p:spPr>
          <a:xfrm>
            <a:off x="4572000" y="229893"/>
            <a:ext cx="3768600" cy="735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Tiền xử lí ảnh</a:t>
            </a:r>
            <a:endParaRPr dirty="0"/>
          </a:p>
        </p:txBody>
      </p:sp>
      <p:sp>
        <p:nvSpPr>
          <p:cNvPr id="796" name="Google Shape;796;p71"/>
          <p:cNvSpPr txBox="1">
            <a:spLocks noGrp="1"/>
          </p:cNvSpPr>
          <p:nvPr>
            <p:ph type="subTitle" idx="1"/>
          </p:nvPr>
        </p:nvSpPr>
        <p:spPr>
          <a:xfrm>
            <a:off x="4741325" y="1035327"/>
            <a:ext cx="32664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1.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↔ </a:t>
            </a:r>
            <a:r>
              <a:rPr lang="en-US" dirty="0" err="1"/>
              <a:t>lớp</a:t>
            </a:r>
            <a:r>
              <a:rPr lang="en-US" dirty="0"/>
              <a:t> (color map)</a:t>
            </a:r>
            <a:endParaRPr lang="vi-VN" dirty="0"/>
          </a:p>
          <a:p>
            <a:r>
              <a:rPr lang="en-US" b="1" dirty="0"/>
              <a:t>- </a:t>
            </a:r>
            <a:r>
              <a:rPr lang="en-US" b="1" dirty="0" err="1"/>
              <a:t>color_map</a:t>
            </a:r>
            <a:r>
              <a:rPr lang="en-US" dirty="0"/>
              <a:t>: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RGB → </a:t>
            </a:r>
            <a:r>
              <a:rPr lang="en-US" b="1" dirty="0" err="1"/>
              <a:t>class_id</a:t>
            </a:r>
            <a:r>
              <a:rPr lang="en-US" dirty="0"/>
              <a:t> (0 </a:t>
            </a:r>
            <a:r>
              <a:rPr lang="en-US" dirty="0" err="1"/>
              <a:t>đến</a:t>
            </a:r>
            <a:r>
              <a:rPr lang="en-US" dirty="0"/>
              <a:t> 11)</a:t>
            </a:r>
            <a:endParaRPr lang="vi-VN" dirty="0"/>
          </a:p>
          <a:p>
            <a:r>
              <a:rPr lang="en-US" b="1" dirty="0"/>
              <a:t>- </a:t>
            </a:r>
            <a:r>
              <a:rPr lang="en-US" b="1" dirty="0" err="1"/>
              <a:t>id_to_color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b="1" dirty="0" err="1"/>
              <a:t>class_id</a:t>
            </a:r>
            <a:r>
              <a:rPr lang="en-US" dirty="0"/>
              <a:t> → </a:t>
            </a:r>
            <a:r>
              <a:rPr lang="en-US" dirty="0" err="1"/>
              <a:t>màu</a:t>
            </a:r>
            <a:r>
              <a:rPr lang="en-US" dirty="0"/>
              <a:t> RGB</a:t>
            </a:r>
            <a:endParaRPr lang="vi-VN" dirty="0"/>
          </a:p>
          <a:p>
            <a:pPr lvl="0"/>
            <a:r>
              <a:rPr lang="en-US" dirty="0"/>
              <a:t>2.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mask</a:t>
            </a:r>
            <a:endParaRPr lang="vi-VN" dirty="0"/>
          </a:p>
          <a:p>
            <a:r>
              <a:rPr lang="en-US" b="1" dirty="0"/>
              <a:t>- </a:t>
            </a:r>
            <a:r>
              <a:rPr lang="en-US" b="1" dirty="0" err="1"/>
              <a:t>color_to_integer_mask</a:t>
            </a:r>
            <a:r>
              <a:rPr lang="en-US" dirty="0"/>
              <a:t>: </a:t>
            </a:r>
            <a:r>
              <a:rPr lang="en-US" dirty="0" err="1"/>
              <a:t>Chuyển</a:t>
            </a:r>
            <a:r>
              <a:rPr lang="en-US" dirty="0"/>
              <a:t> mask </a:t>
            </a:r>
            <a:r>
              <a:rPr lang="en-US" dirty="0" err="1"/>
              <a:t>màu</a:t>
            </a:r>
            <a:r>
              <a:rPr lang="en-US" dirty="0"/>
              <a:t> (RGB) → mask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(</a:t>
            </a:r>
            <a:r>
              <a:rPr lang="en-US" dirty="0" err="1"/>
              <a:t>class_id</a:t>
            </a:r>
            <a:r>
              <a:rPr lang="en-US" dirty="0"/>
              <a:t>).</a:t>
            </a:r>
            <a:endParaRPr lang="vi-VN" dirty="0"/>
          </a:p>
          <a:p>
            <a:r>
              <a:rPr lang="en-US" b="1" dirty="0"/>
              <a:t>- </a:t>
            </a:r>
            <a:r>
              <a:rPr lang="en-US" b="1" dirty="0" err="1"/>
              <a:t>integer_mask_to_color</a:t>
            </a:r>
            <a:r>
              <a:rPr lang="en-US" dirty="0"/>
              <a:t>: </a:t>
            </a:r>
            <a:r>
              <a:rPr lang="en-US" dirty="0" err="1"/>
              <a:t>Chuyển</a:t>
            </a:r>
            <a:r>
              <a:rPr lang="en-US" dirty="0"/>
              <a:t> mask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→ mask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.</a:t>
            </a:r>
            <a:endParaRPr lang="vi-VN" dirty="0"/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: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train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(</a:t>
            </a:r>
            <a:r>
              <a:rPr lang="en-US" dirty="0" err="1"/>
              <a:t>bằng</a:t>
            </a:r>
            <a:r>
              <a:rPr lang="en-US" dirty="0"/>
              <a:t> mask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),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mask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.</a:t>
            </a:r>
            <a:endParaRPr lang="vi-VN" dirty="0"/>
          </a:p>
        </p:txBody>
      </p:sp>
      <p:grpSp>
        <p:nvGrpSpPr>
          <p:cNvPr id="800" name="Google Shape;800;p71"/>
          <p:cNvGrpSpPr/>
          <p:nvPr/>
        </p:nvGrpSpPr>
        <p:grpSpPr>
          <a:xfrm>
            <a:off x="6545016" y="4405718"/>
            <a:ext cx="2598996" cy="484774"/>
            <a:chOff x="1298650" y="3255600"/>
            <a:chExt cx="3427850" cy="639375"/>
          </a:xfrm>
        </p:grpSpPr>
        <p:sp>
          <p:nvSpPr>
            <p:cNvPr id="801" name="Google Shape;801;p7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>
          <a:extLst>
            <a:ext uri="{FF2B5EF4-FFF2-40B4-BE49-F238E27FC236}">
              <a16:creationId xmlns:a16="http://schemas.microsoft.com/office/drawing/2014/main" id="{58AAAEAD-FD3A-7B43-D4A3-42E88BBE0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1">
            <a:extLst>
              <a:ext uri="{FF2B5EF4-FFF2-40B4-BE49-F238E27FC236}">
                <a16:creationId xmlns:a16="http://schemas.microsoft.com/office/drawing/2014/main" id="{FBE3C3FF-8F59-F8D2-72E0-F6975ACC3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076" y="299856"/>
            <a:ext cx="3768600" cy="735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Tiền xử lí ảnh</a:t>
            </a:r>
            <a:endParaRPr dirty="0"/>
          </a:p>
        </p:txBody>
      </p:sp>
      <p:grpSp>
        <p:nvGrpSpPr>
          <p:cNvPr id="800" name="Google Shape;800;p71">
            <a:extLst>
              <a:ext uri="{FF2B5EF4-FFF2-40B4-BE49-F238E27FC236}">
                <a16:creationId xmlns:a16="http://schemas.microsoft.com/office/drawing/2014/main" id="{C84D6128-8E68-BB15-D67F-3B3B51AF40DA}"/>
              </a:ext>
            </a:extLst>
          </p:cNvPr>
          <p:cNvGrpSpPr/>
          <p:nvPr/>
        </p:nvGrpSpPr>
        <p:grpSpPr>
          <a:xfrm>
            <a:off x="6545016" y="4405718"/>
            <a:ext cx="2598996" cy="484774"/>
            <a:chOff x="1298650" y="3255600"/>
            <a:chExt cx="3427850" cy="639375"/>
          </a:xfrm>
        </p:grpSpPr>
        <p:sp>
          <p:nvSpPr>
            <p:cNvPr id="801" name="Google Shape;801;p71">
              <a:extLst>
                <a:ext uri="{FF2B5EF4-FFF2-40B4-BE49-F238E27FC236}">
                  <a16:creationId xmlns:a16="http://schemas.microsoft.com/office/drawing/2014/main" id="{268B0CB6-8C9E-5625-77EE-D31027033881}"/>
                </a:ext>
              </a:extLst>
            </p:cNvPr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1">
              <a:extLst>
                <a:ext uri="{FF2B5EF4-FFF2-40B4-BE49-F238E27FC236}">
                  <a16:creationId xmlns:a16="http://schemas.microsoft.com/office/drawing/2014/main" id="{F0A87D06-857F-8742-73EA-8390EABB62F3}"/>
                </a:ext>
              </a:extLst>
            </p:cNvPr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D6112AB2-1FB8-3BE9-CDDA-3D242F545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901" y="1099210"/>
            <a:ext cx="3441499" cy="811366"/>
          </a:xfrm>
        </p:spPr>
        <p:txBody>
          <a:bodyPr/>
          <a:lstStyle/>
          <a:p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3. Pipeline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tiền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Albumentations</a:t>
            </a: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080135" marR="0" algn="just">
              <a:lnSpc>
                <a:spcPct val="115000"/>
              </a:lnSpc>
              <a:buNone/>
            </a:pP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mask song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song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Resize: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kích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thước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256 x 256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Flip: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tỉ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lệ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lật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ngang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50%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đa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BrightnessContrast</a:t>
            </a:r>
            <a:r>
              <a:rPr lang="en-US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chỉnh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sáng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tương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phản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Normalize: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pixel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RGB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[0, 255] →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phối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>
              <a:lnSpc>
                <a:spcPct val="115000"/>
              </a:lnSpc>
              <a:buNone/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(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≈ 0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37335" marR="0">
              <a:lnSpc>
                <a:spcPct val="115000"/>
              </a:lnSpc>
              <a:spcAft>
                <a:spcPts val="800"/>
              </a:spcAft>
            </a:pP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 (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≈ 1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  <p:pic>
        <p:nvPicPr>
          <p:cNvPr id="6" name="Picture 1" descr="A computer screen with text and numbers&#10;&#10;AI-generated content may be incorrect.">
            <a:extLst>
              <a:ext uri="{FF2B5EF4-FFF2-40B4-BE49-F238E27FC236}">
                <a16:creationId xmlns:a16="http://schemas.microsoft.com/office/drawing/2014/main" id="{3305EADD-DCCA-4557-EDB1-584C0A7F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368" y="1099210"/>
            <a:ext cx="5003296" cy="134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>
          <a:extLst>
            <a:ext uri="{FF2B5EF4-FFF2-40B4-BE49-F238E27FC236}">
              <a16:creationId xmlns:a16="http://schemas.microsoft.com/office/drawing/2014/main" id="{9C8E021A-A129-05A9-8DD4-3E3D963E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1">
            <a:extLst>
              <a:ext uri="{FF2B5EF4-FFF2-40B4-BE49-F238E27FC236}">
                <a16:creationId xmlns:a16="http://schemas.microsoft.com/office/drawing/2014/main" id="{D9CAD80B-4F13-41F9-285E-6D5D77EA7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6388" y="284988"/>
            <a:ext cx="3768600" cy="735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Tiền xử lí ảnh</a:t>
            </a:r>
            <a:endParaRPr dirty="0"/>
          </a:p>
        </p:txBody>
      </p:sp>
      <p:grpSp>
        <p:nvGrpSpPr>
          <p:cNvPr id="800" name="Google Shape;800;p71">
            <a:extLst>
              <a:ext uri="{FF2B5EF4-FFF2-40B4-BE49-F238E27FC236}">
                <a16:creationId xmlns:a16="http://schemas.microsoft.com/office/drawing/2014/main" id="{3284DEAD-8693-96AB-413D-25AF6B8D2C8C}"/>
              </a:ext>
            </a:extLst>
          </p:cNvPr>
          <p:cNvGrpSpPr/>
          <p:nvPr/>
        </p:nvGrpSpPr>
        <p:grpSpPr>
          <a:xfrm>
            <a:off x="6545016" y="4405718"/>
            <a:ext cx="2598996" cy="484774"/>
            <a:chOff x="1298650" y="3255600"/>
            <a:chExt cx="3427850" cy="639375"/>
          </a:xfrm>
        </p:grpSpPr>
        <p:sp>
          <p:nvSpPr>
            <p:cNvPr id="801" name="Google Shape;801;p71">
              <a:extLst>
                <a:ext uri="{FF2B5EF4-FFF2-40B4-BE49-F238E27FC236}">
                  <a16:creationId xmlns:a16="http://schemas.microsoft.com/office/drawing/2014/main" id="{26F2D787-37E5-F51B-8AAC-7EC2A5D960DD}"/>
                </a:ext>
              </a:extLst>
            </p:cNvPr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1">
              <a:extLst>
                <a:ext uri="{FF2B5EF4-FFF2-40B4-BE49-F238E27FC236}">
                  <a16:creationId xmlns:a16="http://schemas.microsoft.com/office/drawing/2014/main" id="{ED90CBBC-CC12-DD80-B1CE-B95C8F1712CF}"/>
                </a:ext>
              </a:extLst>
            </p:cNvPr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243DCB1E-8798-2755-8951-89EE9863A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3984" y="1090422"/>
            <a:ext cx="7247782" cy="811366"/>
          </a:xfrm>
        </p:spPr>
        <p:txBody>
          <a:bodyPr/>
          <a:lstStyle/>
          <a:p>
            <a:pPr marL="0" marR="0" lvl="0" indent="0" algn="just">
              <a:lnSpc>
                <a:spcPct val="115000"/>
              </a:lnSpc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4.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preprocess_image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BGR → RGB.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mask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pipeline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Albumentations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normalize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mask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5.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process_dataset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(train,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test).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 mask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(_L).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mask →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preprocess_image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(de-normalize)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mask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mask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6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3180</Words>
  <Application>Microsoft Office PowerPoint</Application>
  <PresentationFormat>Trình chiếu Trên màn hình (16:9)</PresentationFormat>
  <Paragraphs>277</Paragraphs>
  <Slides>35</Slides>
  <Notes>35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35</vt:i4>
      </vt:variant>
    </vt:vector>
  </HeadingPairs>
  <TitlesOfParts>
    <vt:vector size="46" baseType="lpstr">
      <vt:lpstr>Wingdings</vt:lpstr>
      <vt:lpstr>Arial</vt:lpstr>
      <vt:lpstr>Cambria Math</vt:lpstr>
      <vt:lpstr>Symbol</vt:lpstr>
      <vt:lpstr>Roboto Condensed Light</vt:lpstr>
      <vt:lpstr>IBM Plex Sans Medium</vt:lpstr>
      <vt:lpstr>IBM Plex Sans</vt:lpstr>
      <vt:lpstr>Times New Roman</vt:lpstr>
      <vt:lpstr>Aptos</vt:lpstr>
      <vt:lpstr>Courier New</vt:lpstr>
      <vt:lpstr>Korean AI Agency Pitch Deck XL by Slidesgo</vt:lpstr>
      <vt:lpstr>PHÂN ĐOẠN ẢNH GIAO THÔNG</vt:lpstr>
      <vt:lpstr>Giới thiệu đề tài</vt:lpstr>
      <vt:lpstr>Dataset</vt:lpstr>
      <vt:lpstr>Đặc điểm chính</vt:lpstr>
      <vt:lpstr>Bản trình bày PowerPoint</vt:lpstr>
      <vt:lpstr>Xử lí dữ liệu</vt:lpstr>
      <vt:lpstr>Tiền xử lí ảnh</vt:lpstr>
      <vt:lpstr>Tiền xử lí ảnh</vt:lpstr>
      <vt:lpstr>Tiền xử lí ảnh</vt:lpstr>
      <vt:lpstr>Chia dữ liệu và tạo Dataloader</vt:lpstr>
      <vt:lpstr>Chia dữ liệu</vt:lpstr>
      <vt:lpstr>Tạo dataset và dataloader</vt:lpstr>
      <vt:lpstr>Mô hình U-net</vt:lpstr>
      <vt:lpstr>Bản trình bày PowerPoint</vt:lpstr>
      <vt:lpstr>Bản trình bày PowerPoint</vt:lpstr>
      <vt:lpstr>Bản trình bày PowerPoint</vt:lpstr>
      <vt:lpstr>Bản trình bày PowerPoint</vt:lpstr>
      <vt:lpstr>Hàm mất mát dùng trong huấn luyện</vt:lpstr>
      <vt:lpstr>DICE LOSS</vt:lpstr>
      <vt:lpstr>Bản trình bày PowerPoint</vt:lpstr>
      <vt:lpstr>Kết hợp DICE LOSS và CROSS ENTROPY</vt:lpstr>
      <vt:lpstr>CÁC PHƯƠNG PHÁP ĐÁNH GIÁ</vt:lpstr>
      <vt:lpstr>Pixel Accuracy </vt:lpstr>
      <vt:lpstr>Mean IoU ( Mean Intersection over Union)</vt:lpstr>
      <vt:lpstr>Dice Score (Dice Coefficient / F1 Score)</vt:lpstr>
      <vt:lpstr>THỰC NGHIỆM</vt:lpstr>
      <vt:lpstr>Cấu hình chung của các thực nghiệm</vt:lpstr>
      <vt:lpstr>Tổng quan kết quả các lần thực nghiệm</vt:lpstr>
      <vt:lpstr>Tổng quan kết quả các lần thực nghiệm</vt:lpstr>
      <vt:lpstr>Tổng quan kết quả các lần thực nghiệm</vt:lpstr>
      <vt:lpstr>Nhận xét mô hình</vt:lpstr>
      <vt:lpstr>Nhận xét mô hình</vt:lpstr>
      <vt:lpstr>WEB VÀ API</vt:lpstr>
      <vt:lpstr>KẾT LUẬN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Vũ Ngọc Hân - 67CS2</cp:lastModifiedBy>
  <cp:revision>4</cp:revision>
  <dcterms:modified xsi:type="dcterms:W3CDTF">2025-05-05T14:09:34Z</dcterms:modified>
</cp:coreProperties>
</file>